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5286348" y="2000240"/>
            <a:ext cx="3857652" cy="2643206"/>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60000"/>
                  <a:lumOff val="40000"/>
                </a:schemeClr>
              </a:solidFill>
            </a:endParaRPr>
          </a:p>
        </p:txBody>
      </p:sp>
      <p:pic>
        <p:nvPicPr>
          <p:cNvPr id="4098" name="Picture 2"/>
          <p:cNvPicPr>
            <a:picLocks noChangeAspect="1" noChangeArrowheads="1"/>
          </p:cNvPicPr>
          <p:nvPr/>
        </p:nvPicPr>
        <p:blipFill>
          <a:blip r:embed="rId2"/>
          <a:srcRect/>
          <a:stretch>
            <a:fillRect/>
          </a:stretch>
        </p:blipFill>
        <p:spPr bwMode="auto">
          <a:xfrm>
            <a:off x="285720" y="1071546"/>
            <a:ext cx="4762533" cy="4857784"/>
          </a:xfrm>
          <a:prstGeom prst="rect">
            <a:avLst/>
          </a:prstGeom>
          <a:noFill/>
          <a:ln w="9525">
            <a:noFill/>
            <a:miter lim="800000"/>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Заголовок 1"/>
          <p:cNvSpPr>
            <a:spLocks noGrp="1"/>
          </p:cNvSpPr>
          <p:nvPr>
            <p:ph type="ctrTitle"/>
          </p:nvPr>
        </p:nvSpPr>
        <p:spPr>
          <a:xfrm>
            <a:off x="5500694" y="2500306"/>
            <a:ext cx="3500462" cy="1470025"/>
          </a:xfrm>
        </p:spPr>
        <p:txBody>
          <a:bodyPr>
            <a:normAutofit fontScale="90000"/>
          </a:bodyPr>
          <a:lstStyle/>
          <a:p>
            <a:r>
              <a:rPr lang="ru-RU" b="1" i="1" dirty="0" smtClean="0">
                <a:solidFill>
                  <a:schemeClr val="tx2">
                    <a:lumMod val="75000"/>
                  </a:schemeClr>
                </a:solidFill>
                <a:latin typeface="Times New Roman" pitchFamily="18" charset="0"/>
                <a:cs typeface="Times New Roman" pitchFamily="18" charset="0"/>
              </a:rPr>
              <a:t>Карантинные сорные растения</a:t>
            </a:r>
            <a:endParaRPr lang="ru-RU" b="1" i="1" dirty="0">
              <a:solidFill>
                <a:schemeClr val="tx2">
                  <a:lumMod val="75000"/>
                </a:schemeClr>
              </a:solidFill>
              <a:latin typeface="Times New Roman" pitchFamily="18" charset="0"/>
              <a:cs typeface="Times New Roman" pitchFamily="18" charset="0"/>
            </a:endParaRPr>
          </a:p>
        </p:txBody>
      </p:sp>
      <p:cxnSp>
        <p:nvCxnSpPr>
          <p:cNvPr id="7" name="Прямая соединительная линия 6"/>
          <p:cNvCxnSpPr/>
          <p:nvPr/>
        </p:nvCxnSpPr>
        <p:spPr>
          <a:xfrm>
            <a:off x="0" y="428604"/>
            <a:ext cx="91440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286520"/>
            <a:ext cx="914400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аслен.jpg"/>
          <p:cNvPicPr>
            <a:picLocks noGrp="1" noChangeAspect="1"/>
          </p:cNvPicPr>
          <p:nvPr>
            <p:ph idx="1"/>
          </p:nvPr>
        </p:nvPicPr>
        <p:blipFill>
          <a:blip r:embed="rId2"/>
          <a:stretch>
            <a:fillRect/>
          </a:stretch>
        </p:blipFill>
        <p:spPr>
          <a:xfrm>
            <a:off x="214313" y="742810"/>
            <a:ext cx="8472487" cy="5372379"/>
          </a:xfrm>
        </p:spPr>
      </p:pic>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normAutofit fontScale="62500" lnSpcReduction="20000"/>
          </a:bodyPr>
          <a:lstStyle/>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ПАСЛЕН КАРОЛИНСКИЙ - </a:t>
            </a:r>
            <a:r>
              <a:rPr lang="en-US" b="1" dirty="0" smtClean="0">
                <a:solidFill>
                  <a:schemeClr val="tx2">
                    <a:lumMod val="75000"/>
                  </a:schemeClr>
                </a:solidFill>
                <a:latin typeface="Times New Roman" pitchFamily="18" charset="0"/>
                <a:cs typeface="Times New Roman" pitchFamily="18" charset="0"/>
              </a:rPr>
              <a:t>SOLANUM CAVOLINENSE L. </a:t>
            </a:r>
            <a:r>
              <a:rPr lang="ru-RU" b="1" dirty="0" smtClean="0">
                <a:solidFill>
                  <a:schemeClr val="tx2">
                    <a:lumMod val="75000"/>
                  </a:schemeClr>
                </a:solidFill>
                <a:latin typeface="Times New Roman" pitchFamily="18" charset="0"/>
                <a:cs typeface="Times New Roman" pitchFamily="18" charset="0"/>
              </a:rPr>
              <a:t>СЕМ. ПАСЛЕНОВЫЕ (</a:t>
            </a:r>
            <a:r>
              <a:rPr lang="en-US" b="1" dirty="0" smtClean="0">
                <a:solidFill>
                  <a:schemeClr val="tx2">
                    <a:lumMod val="75000"/>
                  </a:schemeClr>
                </a:solidFill>
                <a:latin typeface="Times New Roman" pitchFamily="18" charset="0"/>
                <a:cs typeface="Times New Roman" pitchFamily="18" charset="0"/>
              </a:rPr>
              <a:t>SOLANACEAE</a:t>
            </a:r>
            <a:r>
              <a:rPr lang="en-US" b="1" dirty="0" smtClean="0">
                <a:solidFill>
                  <a:schemeClr val="tx2">
                    <a:lumMod val="75000"/>
                  </a:schemeClr>
                </a:solidFill>
                <a:latin typeface="Times New Roman" pitchFamily="18" charset="0"/>
                <a:cs typeface="Times New Roman" pitchFamily="18" charset="0"/>
              </a:rPr>
              <a:t>)</a:t>
            </a:r>
            <a:r>
              <a:rPr lang="ru-RU" b="1" dirty="0" smtClean="0">
                <a:solidFill>
                  <a:schemeClr val="tx2">
                    <a:lumMod val="75000"/>
                  </a:schemeClr>
                </a:solidFill>
                <a:latin typeface="Times New Roman" pitchFamily="18" charset="0"/>
                <a:cs typeface="Times New Roman" pitchFamily="18" charset="0"/>
              </a:rPr>
              <a:t> </a:t>
            </a:r>
            <a:endParaRPr lang="ru-RU" b="1"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Распространение</a:t>
            </a:r>
            <a:r>
              <a:rPr lang="ru-RU" b="1" dirty="0" smtClean="0">
                <a:solidFill>
                  <a:schemeClr val="tx2">
                    <a:lumMod val="75000"/>
                  </a:schemeClr>
                </a:solidFill>
                <a:latin typeface="Times New Roman" pitchFamily="18" charset="0"/>
                <a:cs typeface="Times New Roman" pitchFamily="18" charset="0"/>
              </a:rPr>
              <a:t>:</a:t>
            </a:r>
            <a:r>
              <a:rPr lang="ru-RU" dirty="0" smtClean="0">
                <a:solidFill>
                  <a:schemeClr val="tx2">
                    <a:lumMod val="75000"/>
                  </a:schemeClr>
                </a:solidFill>
                <a:latin typeface="Times New Roman" pitchFamily="18" charset="0"/>
                <a:cs typeface="Times New Roman" pitchFamily="18" charset="0"/>
              </a:rPr>
              <a:t> Северная и Центральная Америка – Канада, США, Азия (Япония, Индия), Австралия. В странах СНГ распространен в Абхазии, Аджарии, в районах Западной Грузии; спорадически встречается на Украине и Молдавии. В России зарегистрированы отдельные очаги на Дальнем Востоке. Родина – юго-запад США</a:t>
            </a:r>
            <a:r>
              <a:rPr lang="ru-RU" dirty="0" smtClean="0">
                <a:solidFill>
                  <a:schemeClr val="tx2">
                    <a:lumMod val="75000"/>
                  </a:schemeClr>
                </a:solidFill>
                <a:latin typeface="Times New Roman" pitchFamily="18" charset="0"/>
                <a:cs typeface="Times New Roman" pitchFamily="18" charset="0"/>
              </a:rPr>
              <a:t>.</a:t>
            </a: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Засоряемые культуры и угодья: </a:t>
            </a:r>
            <a:r>
              <a:rPr lang="ru-RU" dirty="0" smtClean="0">
                <a:solidFill>
                  <a:schemeClr val="tx2">
                    <a:lumMod val="75000"/>
                  </a:schemeClr>
                </a:solidFill>
                <a:latin typeface="Times New Roman" pitchFamily="18" charset="0"/>
                <a:cs typeface="Times New Roman" pitchFamily="18" charset="0"/>
              </a:rPr>
              <a:t>посевы кукурузы, других зерновых культур, посадки картофеля, сои, томатов, люцерны и других многолетних трав, а также сады, чайные плантации, пастбища, необрабатываемые земли, возделываемые в субтропической зоне. </a:t>
            </a:r>
            <a:r>
              <a:rPr lang="ru-RU" dirty="0" err="1" smtClean="0">
                <a:solidFill>
                  <a:schemeClr val="tx2">
                    <a:lumMod val="75000"/>
                  </a:schemeClr>
                </a:solidFill>
                <a:latin typeface="Times New Roman" pitchFamily="18" charset="0"/>
                <a:cs typeface="Times New Roman" pitchFamily="18" charset="0"/>
              </a:rPr>
              <a:t>Solanum</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carolinense</a:t>
            </a:r>
            <a:r>
              <a:rPr lang="ru-RU" dirty="0" smtClean="0">
                <a:solidFill>
                  <a:schemeClr val="tx2">
                    <a:lumMod val="75000"/>
                  </a:schemeClr>
                </a:solidFill>
                <a:latin typeface="Times New Roman" pitchFamily="18" charset="0"/>
                <a:cs typeface="Times New Roman" pitchFamily="18" charset="0"/>
              </a:rPr>
              <a:t> растет на всех типах почв, но предпочитает рыхлые песчаные почвы или гравийные. Чрезвычайно засухоустойчив. Тепло- и светолюбив. Характеризуется низкой морозостойкостью корней, что ограничивает его потенциальный ареал 50° </a:t>
            </a:r>
            <a:r>
              <a:rPr lang="ru-RU" dirty="0" err="1" smtClean="0">
                <a:solidFill>
                  <a:schemeClr val="tx2">
                    <a:lumMod val="75000"/>
                  </a:schemeClr>
                </a:solidFill>
                <a:latin typeface="Times New Roman" pitchFamily="18" charset="0"/>
                <a:cs typeface="Times New Roman" pitchFamily="18" charset="0"/>
              </a:rPr>
              <a:t>с.ш</a:t>
            </a:r>
            <a:r>
              <a:rPr lang="ru-RU" dirty="0" smtClean="0">
                <a:solidFill>
                  <a:schemeClr val="tx2">
                    <a:lumMod val="75000"/>
                  </a:schemeClr>
                </a:solidFill>
                <a:latin typeface="Times New Roman" pitchFamily="18" charset="0"/>
                <a:cs typeface="Times New Roman" pitchFamily="18" charset="0"/>
              </a:rPr>
              <a:t>. Чрезвычайно конкурентоспособный сорняк. </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401080" cy="6143668"/>
          </a:xfrm>
        </p:spPr>
        <p:txBody>
          <a:bodyPr>
            <a:normAutofit fontScale="62500" lnSpcReduction="20000"/>
          </a:bodyPr>
          <a:lstStyle/>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Вредоносность: </a:t>
            </a:r>
            <a:r>
              <a:rPr lang="ru-RU" dirty="0" smtClean="0">
                <a:solidFill>
                  <a:schemeClr val="tx2">
                    <a:lumMod val="75000"/>
                  </a:schemeClr>
                </a:solidFill>
                <a:latin typeface="Times New Roman" pitchFamily="18" charset="0"/>
                <a:cs typeface="Times New Roman" pitchFamily="18" charset="0"/>
              </a:rPr>
              <a:t>чрезвычайно вредоносен, засоряет посевы с/</a:t>
            </a:r>
            <a:r>
              <a:rPr lang="ru-RU" dirty="0" err="1" smtClean="0">
                <a:solidFill>
                  <a:schemeClr val="tx2">
                    <a:lumMod val="75000"/>
                  </a:schemeClr>
                </a:solidFill>
                <a:latin typeface="Times New Roman" pitchFamily="18" charset="0"/>
                <a:cs typeface="Times New Roman" pitchFamily="18" charset="0"/>
              </a:rPr>
              <a:t>х</a:t>
            </a:r>
            <a:r>
              <a:rPr lang="ru-RU" dirty="0" smtClean="0">
                <a:solidFill>
                  <a:schemeClr val="tx2">
                    <a:lumMod val="75000"/>
                  </a:schemeClr>
                </a:solidFill>
                <a:latin typeface="Times New Roman" pitchFamily="18" charset="0"/>
                <a:cs typeface="Times New Roman" pitchFamily="18" charset="0"/>
              </a:rPr>
              <a:t> культур, снижает урожайность, ухудшает качество кормов и продуктивность пастбищ. Густые заросли S. </a:t>
            </a:r>
            <a:r>
              <a:rPr lang="ru-RU" dirty="0" err="1" smtClean="0">
                <a:solidFill>
                  <a:schemeClr val="tx2">
                    <a:lumMod val="75000"/>
                  </a:schemeClr>
                </a:solidFill>
                <a:latin typeface="Times New Roman" pitchFamily="18" charset="0"/>
                <a:cs typeface="Times New Roman" pitchFamily="18" charset="0"/>
              </a:rPr>
              <a:t>carolinense</a:t>
            </a:r>
            <a:r>
              <a:rPr lang="ru-RU" dirty="0" smtClean="0">
                <a:solidFill>
                  <a:schemeClr val="tx2">
                    <a:lumMod val="75000"/>
                  </a:schemeClr>
                </a:solidFill>
                <a:latin typeface="Times New Roman" pitchFamily="18" charset="0"/>
                <a:cs typeface="Times New Roman" pitchFamily="18" charset="0"/>
              </a:rPr>
              <a:t> вытесняют все другие растения, вследствие чего урожайность культур снижается. При засорении чайных плантаций резко ухудшается качество чая. Так же, засоряя чайные растения, затрудняет механизированную уборку, снижает качество чайного листа, повреждает шипами руки сборщиц, вызывая опухоли и нарывы. S. </a:t>
            </a:r>
            <a:r>
              <a:rPr lang="ru-RU" dirty="0" err="1" smtClean="0">
                <a:solidFill>
                  <a:schemeClr val="tx2">
                    <a:lumMod val="75000"/>
                  </a:schemeClr>
                </a:solidFill>
                <a:latin typeface="Times New Roman" pitchFamily="18" charset="0"/>
                <a:cs typeface="Times New Roman" pitchFamily="18" charset="0"/>
              </a:rPr>
              <a:t>carolinense</a:t>
            </a:r>
            <a:r>
              <a:rPr lang="ru-RU" dirty="0" smtClean="0">
                <a:solidFill>
                  <a:schemeClr val="tx2">
                    <a:lumMod val="75000"/>
                  </a:schemeClr>
                </a:solidFill>
                <a:latin typeface="Times New Roman" pitchFamily="18" charset="0"/>
                <a:cs typeface="Times New Roman" pitchFamily="18" charset="0"/>
              </a:rPr>
              <a:t> снижает качество кормов. Растения содержат высокотоксичный </a:t>
            </a:r>
            <a:r>
              <a:rPr lang="ru-RU" dirty="0" err="1" smtClean="0">
                <a:solidFill>
                  <a:schemeClr val="tx2">
                    <a:lumMod val="75000"/>
                  </a:schemeClr>
                </a:solidFill>
                <a:latin typeface="Times New Roman" pitchFamily="18" charset="0"/>
                <a:cs typeface="Times New Roman" pitchFamily="18" charset="0"/>
              </a:rPr>
              <a:t>гликоалкалоид</a:t>
            </a:r>
            <a:r>
              <a:rPr lang="ru-RU" dirty="0" smtClean="0">
                <a:solidFill>
                  <a:schemeClr val="tx2">
                    <a:lumMod val="75000"/>
                  </a:schemeClr>
                </a:solidFill>
                <a:latin typeface="Times New Roman" pitchFamily="18" charset="0"/>
                <a:cs typeface="Times New Roman" pitchFamily="18" charset="0"/>
              </a:rPr>
              <a:t> соланин и являются ядовитыми для сельскохозяйственных животных и людей. Является альтернативным хозяином для ряда вредителей и болезней сельскохозяйственных культур, (переносчик вирусных мозаик картофеля и томатов). </a:t>
            </a:r>
            <a:endParaRPr lang="ru-RU"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Способы распространения</a:t>
            </a:r>
            <a:r>
              <a:rPr lang="ru-RU" dirty="0" smtClean="0">
                <a:solidFill>
                  <a:schemeClr val="tx2">
                    <a:lumMod val="75000"/>
                  </a:schemeClr>
                </a:solidFill>
                <a:latin typeface="Times New Roman" pitchFamily="18" charset="0"/>
                <a:cs typeface="Times New Roman" pitchFamily="18" charset="0"/>
              </a:rPr>
              <a:t>: распространяется с семенным и посадочным материалом, продовольственным и фуражным зерном, с 35 помощью животных, которые поедают ягоды сорняка, на колесах машин и с/</a:t>
            </a:r>
            <a:r>
              <a:rPr lang="ru-RU" dirty="0" err="1" smtClean="0">
                <a:solidFill>
                  <a:schemeClr val="tx2">
                    <a:lumMod val="75000"/>
                  </a:schemeClr>
                </a:solidFill>
                <a:latin typeface="Times New Roman" pitchFamily="18" charset="0"/>
                <a:cs typeface="Times New Roman" pitchFamily="18" charset="0"/>
              </a:rPr>
              <a:t>х</a:t>
            </a:r>
            <a:r>
              <a:rPr lang="ru-RU" dirty="0" smtClean="0">
                <a:solidFill>
                  <a:schemeClr val="tx2">
                    <a:lumMod val="75000"/>
                  </a:schemeClr>
                </a:solidFill>
                <a:latin typeface="Times New Roman" pitchFamily="18" charset="0"/>
                <a:cs typeface="Times New Roman" pitchFamily="18" charset="0"/>
              </a:rPr>
              <a:t> техники, на обуви людей. В семенах сои обычно встречаются ягоды сорняка. </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5911873"/>
          </a:xfrm>
        </p:spPr>
        <p:txBody>
          <a:bodyPr>
            <a:normAutofit/>
          </a:bodyPr>
          <a:lstStyle/>
          <a:p>
            <a:pPr marL="0" indent="342900">
              <a:spcBef>
                <a:spcPts val="0"/>
              </a:spcBef>
              <a:buNone/>
            </a:pPr>
            <a:r>
              <a:rPr lang="ru-RU" b="1" dirty="0" smtClean="0">
                <a:solidFill>
                  <a:schemeClr val="tx2">
                    <a:lumMod val="75000"/>
                  </a:schemeClr>
                </a:solidFill>
                <a:latin typeface="Times New Roman" pitchFamily="18" charset="0"/>
                <a:cs typeface="Times New Roman" pitchFamily="18" charset="0"/>
              </a:rPr>
              <a:t>Морфология, биология</a:t>
            </a:r>
            <a:r>
              <a:rPr lang="ru-RU" dirty="0" smtClean="0">
                <a:solidFill>
                  <a:schemeClr val="tx2">
                    <a:lumMod val="75000"/>
                  </a:schemeClr>
                </a:solidFill>
                <a:latin typeface="Times New Roman" pitchFamily="18" charset="0"/>
                <a:cs typeface="Times New Roman" pitchFamily="18" charset="0"/>
              </a:rPr>
              <a:t>. Многолетнее корнеотпрысковое растение высотой 30-120 см. Засухоустойчивое растение. Сорняк имеет короткий вегетационный период, от появления всходов до плодоношения проходит 60-70 дней. </a:t>
            </a:r>
            <a:r>
              <a:rPr lang="ru-RU" dirty="0" err="1" smtClean="0">
                <a:solidFill>
                  <a:schemeClr val="tx2">
                    <a:lumMod val="75000"/>
                  </a:schemeClr>
                </a:solidFill>
                <a:latin typeface="Times New Roman" pitchFamily="18" charset="0"/>
                <a:cs typeface="Times New Roman" pitchFamily="18" charset="0"/>
              </a:rPr>
              <a:t>Бутонизация</a:t>
            </a:r>
            <a:r>
              <a:rPr lang="ru-RU" dirty="0" smtClean="0">
                <a:solidFill>
                  <a:schemeClr val="tx2">
                    <a:lumMod val="75000"/>
                  </a:schemeClr>
                </a:solidFill>
                <a:latin typeface="Times New Roman" pitchFamily="18" charset="0"/>
                <a:cs typeface="Times New Roman" pitchFamily="18" charset="0"/>
              </a:rPr>
              <a:t>, цветение и плодоношение наблюдается одновременно на одном растении. Размножается семенами, корневой порослью и отрезками корней, очень трудно поддается уничтожению. Внешне напоминает картофель. </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аслен 2.jpg"/>
          <p:cNvPicPr>
            <a:picLocks noGrp="1" noChangeAspect="1"/>
          </p:cNvPicPr>
          <p:nvPr>
            <p:ph idx="1"/>
          </p:nvPr>
        </p:nvPicPr>
        <p:blipFill>
          <a:blip r:embed="rId2"/>
          <a:stretch>
            <a:fillRect/>
          </a:stretch>
        </p:blipFill>
        <p:spPr>
          <a:xfrm>
            <a:off x="928662" y="214290"/>
            <a:ext cx="7207182" cy="5565040"/>
          </a:xfrm>
        </p:spPr>
      </p:pic>
      <p:sp>
        <p:nvSpPr>
          <p:cNvPr id="5" name="TextBox 4"/>
          <p:cNvSpPr txBox="1"/>
          <p:nvPr/>
        </p:nvSpPr>
        <p:spPr>
          <a:xfrm>
            <a:off x="2143108" y="5929330"/>
            <a:ext cx="4357718" cy="461665"/>
          </a:xfrm>
          <a:prstGeom prst="rect">
            <a:avLst/>
          </a:prstGeom>
          <a:noFill/>
        </p:spPr>
        <p:txBody>
          <a:bodyPr wrap="square" rtlCol="0">
            <a:spAutoFit/>
          </a:bodyPr>
          <a:lstStyle/>
          <a:p>
            <a:pPr algn="ctr"/>
            <a:r>
              <a:rPr lang="ru-RU" sz="2400" dirty="0" smtClean="0">
                <a:solidFill>
                  <a:schemeClr val="tx2">
                    <a:lumMod val="75000"/>
                  </a:schemeClr>
                </a:solidFill>
                <a:latin typeface="Times New Roman" pitchFamily="18" charset="0"/>
                <a:cs typeface="Times New Roman" pitchFamily="18" charset="0"/>
              </a:rPr>
              <a:t>Паслен </a:t>
            </a:r>
            <a:r>
              <a:rPr lang="ru-RU" sz="2400" dirty="0" err="1" smtClean="0">
                <a:solidFill>
                  <a:schemeClr val="tx2">
                    <a:lumMod val="75000"/>
                  </a:schemeClr>
                </a:solidFill>
                <a:latin typeface="Times New Roman" pitchFamily="18" charset="0"/>
                <a:cs typeface="Times New Roman" pitchFamily="18" charset="0"/>
              </a:rPr>
              <a:t>каролинский</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329642" cy="6357982"/>
          </a:xfrm>
        </p:spPr>
        <p:txBody>
          <a:bodyPr>
            <a:normAutofit fontScale="55000" lnSpcReduction="20000"/>
          </a:bodyPr>
          <a:lstStyle/>
          <a:p>
            <a:pPr marL="0" indent="342900" algn="ctr">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СТРИГИ (ВСЕ ВИДЫ) - </a:t>
            </a:r>
            <a:r>
              <a:rPr lang="en-US" b="1" dirty="0" smtClean="0">
                <a:solidFill>
                  <a:schemeClr val="tx2">
                    <a:lumMod val="75000"/>
                  </a:schemeClr>
                </a:solidFill>
                <a:latin typeface="Times New Roman" pitchFamily="18" charset="0"/>
                <a:cs typeface="Times New Roman" pitchFamily="18" charset="0"/>
              </a:rPr>
              <a:t>STRIGA SP. SP. </a:t>
            </a:r>
            <a:r>
              <a:rPr lang="ru-RU" b="1" dirty="0" smtClean="0">
                <a:solidFill>
                  <a:schemeClr val="tx2">
                    <a:lumMod val="75000"/>
                  </a:schemeClr>
                </a:solidFill>
                <a:latin typeface="Times New Roman" pitchFamily="18" charset="0"/>
                <a:cs typeface="Times New Roman" pitchFamily="18" charset="0"/>
              </a:rPr>
              <a:t>СЕМ. НОРИЧНИКОВЫЕ (</a:t>
            </a:r>
            <a:r>
              <a:rPr lang="en-US" b="1" dirty="0" smtClean="0">
                <a:solidFill>
                  <a:schemeClr val="tx2">
                    <a:lumMod val="75000"/>
                  </a:schemeClr>
                </a:solidFill>
                <a:latin typeface="Times New Roman" pitchFamily="18" charset="0"/>
                <a:cs typeface="Times New Roman" pitchFamily="18" charset="0"/>
              </a:rPr>
              <a:t>SCROPHULARIACEAE</a:t>
            </a:r>
            <a:r>
              <a:rPr lang="en-US" b="1" dirty="0" smtClean="0">
                <a:solidFill>
                  <a:schemeClr val="tx2">
                    <a:lumMod val="75000"/>
                  </a:schemeClr>
                </a:solidFill>
                <a:latin typeface="Times New Roman" pitchFamily="18" charset="0"/>
                <a:cs typeface="Times New Roman" pitchFamily="18" charset="0"/>
              </a:rPr>
              <a:t>)</a:t>
            </a:r>
            <a:endParaRPr lang="ru-RU" b="1"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это целая группа паразитных или полупаразитных растений семейства норичниковых. Всего на земном шаре насчитывается более 60 видов данного рода. </a:t>
            </a:r>
            <a:endParaRPr lang="ru-RU"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Систематическое положение: в настоящее время описано около 30 видов стриг, среди которых особенно вредоносны: </a:t>
            </a:r>
          </a:p>
          <a:p>
            <a:pPr marL="0" indent="342900">
              <a:lnSpc>
                <a:spcPct val="120000"/>
              </a:lnSpc>
              <a:spcBef>
                <a:spcPts val="0"/>
              </a:spcBef>
              <a:buNone/>
            </a:pPr>
            <a:r>
              <a:rPr lang="ru-RU" dirty="0" err="1" smtClean="0">
                <a:solidFill>
                  <a:schemeClr val="tx2">
                    <a:lumMod val="75000"/>
                  </a:schemeClr>
                </a:solidFill>
                <a:latin typeface="Times New Roman" pitchFamily="18" charset="0"/>
                <a:cs typeface="Times New Roman" pitchFamily="18" charset="0"/>
              </a:rPr>
              <a:t>стрига</a:t>
            </a: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желтая (</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lutea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Lour</a:t>
            </a:r>
            <a:r>
              <a:rPr lang="ru-RU" dirty="0" smtClean="0">
                <a:solidFill>
                  <a:schemeClr val="tx2">
                    <a:lumMod val="75000"/>
                  </a:schemeClr>
                </a:solidFill>
                <a:latin typeface="Times New Roman" pitchFamily="18" charset="0"/>
                <a:cs typeface="Times New Roman" pitchFamily="18" charset="0"/>
              </a:rPr>
              <a:t>.), </a:t>
            </a: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египетская </a:t>
            </a:r>
            <a:r>
              <a:rPr lang="ru-RU" dirty="0" smtClean="0">
                <a:solidFill>
                  <a:schemeClr val="tx2">
                    <a:lumMod val="75000"/>
                  </a:schemeClr>
                </a:solidFill>
                <a:latin typeface="Times New Roman" pitchFamily="18" charset="0"/>
                <a:cs typeface="Times New Roman" pitchFamily="18" charset="0"/>
              </a:rPr>
              <a:t>(</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hermontyca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Benth</a:t>
            </a:r>
            <a:r>
              <a:rPr lang="ru-RU" dirty="0" smtClean="0">
                <a:solidFill>
                  <a:schemeClr val="tx2">
                    <a:lumMod val="75000"/>
                  </a:schemeClr>
                </a:solidFill>
                <a:latin typeface="Times New Roman" pitchFamily="18" charset="0"/>
                <a:cs typeface="Times New Roman" pitchFamily="18" charset="0"/>
              </a:rPr>
              <a:t>.), </a:t>
            </a:r>
          </a:p>
          <a:p>
            <a:pPr marL="0" indent="342900">
              <a:lnSpc>
                <a:spcPct val="120000"/>
              </a:lnSpc>
              <a:spcBef>
                <a:spcPts val="0"/>
              </a:spcBef>
              <a:buNone/>
            </a:pPr>
            <a:r>
              <a:rPr lang="ru-RU" dirty="0" err="1" smtClean="0">
                <a:solidFill>
                  <a:schemeClr val="tx2">
                    <a:lumMod val="75000"/>
                  </a:schemeClr>
                </a:solidFill>
                <a:latin typeface="Times New Roman" pitchFamily="18" charset="0"/>
                <a:cs typeface="Times New Roman" pitchFamily="18" charset="0"/>
              </a:rPr>
              <a:t>очанковидная</a:t>
            </a: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eupharasioides</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Benth</a:t>
            </a:r>
            <a:r>
              <a:rPr lang="ru-RU" dirty="0" smtClean="0">
                <a:solidFill>
                  <a:schemeClr val="tx2">
                    <a:lumMod val="75000"/>
                  </a:schemeClr>
                </a:solidFill>
                <a:latin typeface="Times New Roman" pitchFamily="18" charset="0"/>
                <a:cs typeface="Times New Roman" pitchFamily="18" charset="0"/>
              </a:rPr>
              <a:t>.), </a:t>
            </a:r>
          </a:p>
          <a:p>
            <a:pPr marL="0" indent="342900">
              <a:lnSpc>
                <a:spcPct val="120000"/>
              </a:lnSpc>
              <a:spcBef>
                <a:spcPts val="0"/>
              </a:spcBef>
              <a:buNone/>
            </a:pPr>
            <a:r>
              <a:rPr lang="ru-RU" dirty="0" err="1" smtClean="0">
                <a:solidFill>
                  <a:schemeClr val="tx2">
                    <a:lumMod val="75000"/>
                  </a:schemeClr>
                </a:solidFill>
                <a:latin typeface="Times New Roman" pitchFamily="18" charset="0"/>
                <a:cs typeface="Times New Roman" pitchFamily="18" charset="0"/>
              </a:rPr>
              <a:t>заразиховая</a:t>
            </a: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orobanchoides</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Benth</a:t>
            </a:r>
            <a:r>
              <a:rPr lang="ru-RU" dirty="0" smtClean="0">
                <a:solidFill>
                  <a:schemeClr val="tx2">
                    <a:lumMod val="75000"/>
                  </a:schemeClr>
                </a:solidFill>
                <a:latin typeface="Times New Roman" pitchFamily="18" charset="0"/>
                <a:cs typeface="Times New Roman" pitchFamily="18" charset="0"/>
              </a:rPr>
              <a:t>.) </a:t>
            </a:r>
            <a:endParaRPr lang="ru-RU"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Распространение: Большинство их них обитает в тропических странах Азии, Австралии, а с 1951 г. – в южных штатах США. Основной мировой ареал стриг охватывают районы, расположенные между 300 северной и 300 южной широты. В странах Европы стриги не обнаружены. Широко распространены на африканском континенте, в Азии (Бирма, Вьетнам, Индия, Индонезия, Китай, Пакистан, Саудовская Аравия, Филиппины). Занесены в Северную Америку (южные штаты) и в Австралию. В Российской Федерации не отмечены. Происхождение: </a:t>
            </a:r>
            <a:r>
              <a:rPr lang="ru-RU" dirty="0" smtClean="0">
                <a:solidFill>
                  <a:schemeClr val="tx2">
                    <a:lumMod val="75000"/>
                  </a:schemeClr>
                </a:solidFill>
                <a:latin typeface="Times New Roman" pitchFamily="18" charset="0"/>
                <a:cs typeface="Times New Roman" pitchFamily="18" charset="0"/>
              </a:rPr>
              <a:t>Африка.</a:t>
            </a: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Сопоставляя почвенно-климатические условия настоящего ареала стриги и некоторых районов РФ и бывших стран СССР, можно предположить, что развитие данного паразита возможно в субтропических районах Грузии, на орошаемых землях Северного Кавказа и Закавказья, Нижнего Поволжья, Средней Азии, юг Украины, а также горного Алтая</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6357982"/>
          </a:xfrm>
        </p:spPr>
        <p:txBody>
          <a:bodyPr>
            <a:normAutofit fontScale="55000" lnSpcReduction="20000"/>
          </a:bodyPr>
          <a:lstStyle/>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Засоряемые культуры и угодья: </a:t>
            </a:r>
            <a:r>
              <a:rPr lang="ru-RU" dirty="0" smtClean="0">
                <a:solidFill>
                  <a:schemeClr val="tx2">
                    <a:lumMod val="75000"/>
                  </a:schemeClr>
                </a:solidFill>
                <a:latin typeface="Times New Roman" pitchFamily="18" charset="0"/>
                <a:cs typeface="Times New Roman" pitchFamily="18" charset="0"/>
              </a:rPr>
              <a:t>встречаются как в посевах культур, так и на необрабатываемых землях, где паразитируют на дикорастущих злаковых. </a:t>
            </a: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Вредоносность</a:t>
            </a:r>
            <a:r>
              <a:rPr lang="ru-RU" b="1"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большинство видов стриг относится к корневым полупаразитам, так как у них имеются зеленые листья, но нет корней. Некоторые виды являются полными паразитами, они не имеют ни зеленых листьев, ни корней. По биологическим особенностям и характеру паразитизма стриги очень близки к корневым паразитам – заразихам. Но последние поражают в основном двудольные растения (подсолнечник, табак, тыквенные, бобовые). Стриги - это группа сорняков, в которую входят как полупаразитные, так и паразитные виды, которые паразитируют на корневой системе растений, особенно сильно поражают кукурузу, пшеницу, овес, рис, сорго, просо, рожь, сахарный тростник и другие виды семейства злаковых. Наиболее распространены и вредоносны, </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lutea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Lour</a:t>
            </a:r>
            <a:r>
              <a:rPr lang="ru-RU" dirty="0" smtClean="0">
                <a:solidFill>
                  <a:schemeClr val="tx2">
                    <a:lumMod val="75000"/>
                  </a:schemeClr>
                </a:solidFill>
                <a:latin typeface="Times New Roman" pitchFamily="18" charset="0"/>
                <a:cs typeface="Times New Roman" pitchFamily="18" charset="0"/>
              </a:rPr>
              <a:t> и </a:t>
            </a:r>
            <a:r>
              <a:rPr lang="ru-RU" dirty="0" err="1" smtClean="0">
                <a:solidFill>
                  <a:schemeClr val="tx2">
                    <a:lumMod val="75000"/>
                  </a:schemeClr>
                </a:solidFill>
                <a:latin typeface="Times New Roman" pitchFamily="18" charset="0"/>
                <a:cs typeface="Times New Roman" pitchFamily="18" charset="0"/>
              </a:rPr>
              <a:t>Striga</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orobanchoides</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Benth</a:t>
            </a:r>
            <a:r>
              <a:rPr lang="ru-RU" dirty="0" smtClean="0">
                <a:solidFill>
                  <a:schemeClr val="tx2">
                    <a:lumMod val="75000"/>
                  </a:schemeClr>
                </a:solidFill>
                <a:latin typeface="Times New Roman" pitchFamily="18" charset="0"/>
                <a:cs typeface="Times New Roman" pitchFamily="18" charset="0"/>
              </a:rPr>
              <a:t>. В зависимости от степени заражения, гибель урожая может достигать 40-100%. </a:t>
            </a:r>
            <a:endParaRPr lang="ru-RU"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Способы распространения: </a:t>
            </a:r>
            <a:r>
              <a:rPr lang="ru-RU" dirty="0" smtClean="0">
                <a:solidFill>
                  <a:schemeClr val="tx2">
                    <a:lumMod val="75000"/>
                  </a:schemeClr>
                </a:solidFill>
                <a:latin typeface="Times New Roman" pitchFamily="18" charset="0"/>
                <a:cs typeface="Times New Roman" pitchFamily="18" charset="0"/>
              </a:rPr>
              <a:t>семенами – с ветром, переносятся на шерсти животных, на перьях птиц, на одежде человека, могут разносится с семенами с/</a:t>
            </a:r>
            <a:r>
              <a:rPr lang="ru-RU" dirty="0" err="1" smtClean="0">
                <a:solidFill>
                  <a:schemeClr val="tx2">
                    <a:lumMod val="75000"/>
                  </a:schemeClr>
                </a:solidFill>
                <a:latin typeface="Times New Roman" pitchFamily="18" charset="0"/>
                <a:cs typeface="Times New Roman" pitchFamily="18" charset="0"/>
              </a:rPr>
              <a:t>х</a:t>
            </a:r>
            <a:r>
              <a:rPr lang="ru-RU" dirty="0" smtClean="0">
                <a:solidFill>
                  <a:schemeClr val="tx2">
                    <a:lumMod val="75000"/>
                  </a:schemeClr>
                </a:solidFill>
                <a:latin typeface="Times New Roman" pitchFamily="18" charset="0"/>
                <a:cs typeface="Times New Roman" pitchFamily="18" charset="0"/>
              </a:rPr>
              <a:t> культур, находятся между зерновкой и колосковой чешуей. В </a:t>
            </a:r>
            <a:r>
              <a:rPr lang="ru-RU" dirty="0" err="1" smtClean="0">
                <a:solidFill>
                  <a:schemeClr val="tx2">
                    <a:lumMod val="75000"/>
                  </a:schemeClr>
                </a:solidFill>
                <a:latin typeface="Times New Roman" pitchFamily="18" charset="0"/>
                <a:cs typeface="Times New Roman" pitchFamily="18" charset="0"/>
              </a:rPr>
              <a:t>подкарантинном</a:t>
            </a:r>
            <a:r>
              <a:rPr lang="ru-RU" dirty="0" smtClean="0">
                <a:solidFill>
                  <a:schemeClr val="tx2">
                    <a:lumMod val="75000"/>
                  </a:schemeClr>
                </a:solidFill>
                <a:latin typeface="Times New Roman" pitchFamily="18" charset="0"/>
                <a:cs typeface="Times New Roman" pitchFamily="18" charset="0"/>
              </a:rPr>
              <a:t> материале могут встречаться как </a:t>
            </a:r>
            <a:r>
              <a:rPr lang="ru-RU" dirty="0" smtClean="0">
                <a:solidFill>
                  <a:schemeClr val="tx2">
                    <a:lumMod val="75000"/>
                  </a:schemeClr>
                </a:solidFill>
                <a:latin typeface="Times New Roman" pitchFamily="18" charset="0"/>
                <a:cs typeface="Times New Roman" pitchFamily="18" charset="0"/>
              </a:rPr>
              <a:t>семена так </a:t>
            </a:r>
            <a:r>
              <a:rPr lang="ru-RU" dirty="0" smtClean="0">
                <a:solidFill>
                  <a:schemeClr val="tx2">
                    <a:lumMod val="75000"/>
                  </a:schemeClr>
                </a:solidFill>
                <a:latin typeface="Times New Roman" pitchFamily="18" charset="0"/>
                <a:cs typeface="Times New Roman" pitchFamily="18" charset="0"/>
              </a:rPr>
              <a:t>и коробочки стриг.</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6215106"/>
          </a:xfrm>
        </p:spPr>
        <p:txBody>
          <a:bodyPr/>
          <a:lstStyle/>
          <a:p>
            <a:pPr marL="0" indent="342900">
              <a:spcBef>
                <a:spcPts val="0"/>
              </a:spcBef>
              <a:buNone/>
            </a:pPr>
            <a:r>
              <a:rPr lang="ru-RU" b="1" dirty="0" smtClean="0">
                <a:solidFill>
                  <a:schemeClr val="tx2">
                    <a:lumMod val="75000"/>
                  </a:schemeClr>
                </a:solidFill>
                <a:latin typeface="Times New Roman" pitchFamily="18" charset="0"/>
                <a:cs typeface="Times New Roman" pitchFamily="18" charset="0"/>
              </a:rPr>
              <a:t>Морфология, биология</a:t>
            </a:r>
            <a:r>
              <a:rPr lang="ru-RU" dirty="0" smtClean="0">
                <a:solidFill>
                  <a:schemeClr val="tx2">
                    <a:lumMod val="75000"/>
                  </a:schemeClr>
                </a:solidFill>
                <a:latin typeface="Times New Roman" pitchFamily="18" charset="0"/>
                <a:cs typeface="Times New Roman" pitchFamily="18" charset="0"/>
              </a:rPr>
              <a:t>: однолетние или многолетние травянистые полупаразитные или паразитные растения высотой 15-60 см. По внешнему виду стриги, представляют собой слабоветвящиеся или неветвящиеся побеги. Полупаразитные виды имеют зеленые листья, но нет корней. Некоторые виды являются полными паразитами, так как не имеют ни зеленых листьев, ни корней. Встречаются как однолетние, так и многолетние </a:t>
            </a:r>
            <a:r>
              <a:rPr lang="ru-RU" dirty="0" smtClean="0">
                <a:solidFill>
                  <a:schemeClr val="tx2">
                    <a:lumMod val="75000"/>
                  </a:schemeClr>
                </a:solidFill>
                <a:latin typeface="Times New Roman" pitchFamily="18" charset="0"/>
                <a:cs typeface="Times New Roman" pitchFamily="18" charset="0"/>
              </a:rPr>
              <a:t>стриги.</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трига.jpg"/>
          <p:cNvPicPr>
            <a:picLocks noGrp="1" noChangeAspect="1"/>
          </p:cNvPicPr>
          <p:nvPr>
            <p:ph idx="1"/>
          </p:nvPr>
        </p:nvPicPr>
        <p:blipFill>
          <a:blip r:embed="rId2"/>
          <a:stretch>
            <a:fillRect/>
          </a:stretch>
        </p:blipFill>
        <p:spPr>
          <a:xfrm>
            <a:off x="142844" y="142852"/>
            <a:ext cx="4380310" cy="5840413"/>
          </a:xfrm>
        </p:spPr>
      </p:pic>
      <p:sp>
        <p:nvSpPr>
          <p:cNvPr id="5" name="TextBox 4"/>
          <p:cNvSpPr txBox="1"/>
          <p:nvPr/>
        </p:nvSpPr>
        <p:spPr>
          <a:xfrm>
            <a:off x="642910" y="6143644"/>
            <a:ext cx="3357586" cy="461665"/>
          </a:xfrm>
          <a:prstGeom prst="rect">
            <a:avLst/>
          </a:prstGeom>
          <a:noFill/>
        </p:spPr>
        <p:txBody>
          <a:bodyPr wrap="square" rtlCol="0">
            <a:spAutoFit/>
          </a:bodyPr>
          <a:lstStyle/>
          <a:p>
            <a:r>
              <a:rPr lang="ru-RU" sz="2400" dirty="0" err="1" smtClean="0">
                <a:solidFill>
                  <a:schemeClr val="tx2">
                    <a:lumMod val="75000"/>
                  </a:schemeClr>
                </a:solidFill>
                <a:latin typeface="Times New Roman" pitchFamily="18" charset="0"/>
                <a:cs typeface="Times New Roman" pitchFamily="18" charset="0"/>
              </a:rPr>
              <a:t>Стрига</a:t>
            </a:r>
            <a:r>
              <a:rPr lang="ru-RU" sz="2400" dirty="0" smtClean="0">
                <a:solidFill>
                  <a:schemeClr val="tx2">
                    <a:lumMod val="75000"/>
                  </a:schemeClr>
                </a:solidFill>
                <a:latin typeface="Times New Roman" pitchFamily="18" charset="0"/>
                <a:cs typeface="Times New Roman" pitchFamily="18" charset="0"/>
              </a:rPr>
              <a:t> </a:t>
            </a:r>
            <a:r>
              <a:rPr lang="ru-RU" sz="2400" dirty="0" err="1" smtClean="0">
                <a:solidFill>
                  <a:schemeClr val="tx2">
                    <a:lumMod val="75000"/>
                  </a:schemeClr>
                </a:solidFill>
                <a:latin typeface="Times New Roman" pitchFamily="18" charset="0"/>
                <a:cs typeface="Times New Roman" pitchFamily="18" charset="0"/>
              </a:rPr>
              <a:t>з</a:t>
            </a:r>
            <a:r>
              <a:rPr lang="ru-RU" sz="2400" dirty="0" err="1" smtClean="0">
                <a:solidFill>
                  <a:schemeClr val="tx2">
                    <a:lumMod val="75000"/>
                  </a:schemeClr>
                </a:solidFill>
                <a:latin typeface="Times New Roman" pitchFamily="18" charset="0"/>
                <a:cs typeface="Times New Roman" pitchFamily="18" charset="0"/>
              </a:rPr>
              <a:t>аразиховая</a:t>
            </a:r>
            <a:endParaRPr lang="ru-RU" sz="2400" dirty="0">
              <a:solidFill>
                <a:schemeClr val="tx2">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4572000" y="214290"/>
            <a:ext cx="4572000" cy="3429000"/>
          </a:xfrm>
          <a:prstGeom prst="rect">
            <a:avLst/>
          </a:prstGeom>
          <a:noFill/>
          <a:ln w="9525">
            <a:noFill/>
            <a:miter lim="800000"/>
            <a:headEnd/>
            <a:tailEnd/>
          </a:ln>
          <a:effectLst/>
        </p:spPr>
      </p:pic>
      <p:sp>
        <p:nvSpPr>
          <p:cNvPr id="7" name="TextBox 6"/>
          <p:cNvSpPr txBox="1"/>
          <p:nvPr/>
        </p:nvSpPr>
        <p:spPr>
          <a:xfrm>
            <a:off x="5572132" y="4000504"/>
            <a:ext cx="2643206" cy="461665"/>
          </a:xfrm>
          <a:prstGeom prst="rect">
            <a:avLst/>
          </a:prstGeom>
          <a:noFill/>
        </p:spPr>
        <p:txBody>
          <a:bodyPr wrap="square" rtlCol="0">
            <a:spAutoFit/>
          </a:bodyPr>
          <a:lstStyle/>
          <a:p>
            <a:r>
              <a:rPr lang="ru-RU" sz="2400" dirty="0" err="1" smtClean="0">
                <a:solidFill>
                  <a:schemeClr val="tx2">
                    <a:lumMod val="75000"/>
                  </a:schemeClr>
                </a:solidFill>
                <a:latin typeface="Times New Roman" pitchFamily="18" charset="0"/>
                <a:cs typeface="Times New Roman" pitchFamily="18" charset="0"/>
              </a:rPr>
              <a:t>Стрига</a:t>
            </a:r>
            <a:r>
              <a:rPr lang="ru-RU" sz="2400" dirty="0" smtClean="0">
                <a:solidFill>
                  <a:schemeClr val="tx2">
                    <a:lumMod val="75000"/>
                  </a:schemeClr>
                </a:solidFill>
                <a:latin typeface="Times New Roman" pitchFamily="18" charset="0"/>
                <a:cs typeface="Times New Roman" pitchFamily="18" charset="0"/>
              </a:rPr>
              <a:t> египетская</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чанковидная.jpg"/>
          <p:cNvPicPr>
            <a:picLocks noGrp="1" noChangeAspect="1"/>
          </p:cNvPicPr>
          <p:nvPr>
            <p:ph idx="1"/>
          </p:nvPr>
        </p:nvPicPr>
        <p:blipFill>
          <a:blip r:embed="rId2"/>
          <a:stretch>
            <a:fillRect/>
          </a:stretch>
        </p:blipFill>
        <p:spPr>
          <a:xfrm>
            <a:off x="142844" y="142852"/>
            <a:ext cx="5000660" cy="4000528"/>
          </a:xfrm>
        </p:spPr>
      </p:pic>
      <p:sp>
        <p:nvSpPr>
          <p:cNvPr id="5" name="TextBox 4"/>
          <p:cNvSpPr txBox="1"/>
          <p:nvPr/>
        </p:nvSpPr>
        <p:spPr>
          <a:xfrm>
            <a:off x="357158" y="4357694"/>
            <a:ext cx="4214842" cy="461665"/>
          </a:xfrm>
          <a:prstGeom prst="rect">
            <a:avLst/>
          </a:prstGeom>
          <a:noFill/>
        </p:spPr>
        <p:txBody>
          <a:bodyPr wrap="square" rtlCol="0">
            <a:spAutoFit/>
          </a:bodyPr>
          <a:lstStyle/>
          <a:p>
            <a:r>
              <a:rPr lang="ru-RU" sz="2400" dirty="0" err="1" smtClean="0">
                <a:solidFill>
                  <a:schemeClr val="tx2">
                    <a:lumMod val="75000"/>
                  </a:schemeClr>
                </a:solidFill>
                <a:latin typeface="Times New Roman" pitchFamily="18" charset="0"/>
                <a:cs typeface="Times New Roman" pitchFamily="18" charset="0"/>
              </a:rPr>
              <a:t>Стрига</a:t>
            </a:r>
            <a:r>
              <a:rPr lang="ru-RU" sz="2400" dirty="0" smtClean="0">
                <a:solidFill>
                  <a:schemeClr val="tx2">
                    <a:lumMod val="75000"/>
                  </a:schemeClr>
                </a:solidFill>
                <a:latin typeface="Times New Roman" pitchFamily="18" charset="0"/>
                <a:cs typeface="Times New Roman" pitchFamily="18" charset="0"/>
              </a:rPr>
              <a:t> </a:t>
            </a:r>
            <a:r>
              <a:rPr lang="ru-RU" sz="2400" dirty="0" err="1" smtClean="0">
                <a:solidFill>
                  <a:schemeClr val="tx2">
                    <a:lumMod val="75000"/>
                  </a:schemeClr>
                </a:solidFill>
                <a:latin typeface="Times New Roman" pitchFamily="18" charset="0"/>
                <a:cs typeface="Times New Roman" pitchFamily="18" charset="0"/>
              </a:rPr>
              <a:t>очанковидная</a:t>
            </a:r>
            <a:endParaRPr lang="ru-RU" sz="2400" dirty="0">
              <a:solidFill>
                <a:schemeClr val="tx2">
                  <a:lumMod val="75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5214942" y="214290"/>
            <a:ext cx="3797300" cy="5080000"/>
          </a:xfrm>
          <a:prstGeom prst="rect">
            <a:avLst/>
          </a:prstGeom>
          <a:noFill/>
          <a:ln w="9525">
            <a:noFill/>
            <a:miter lim="800000"/>
            <a:headEnd/>
            <a:tailEnd/>
          </a:ln>
          <a:effectLst/>
        </p:spPr>
      </p:pic>
      <p:sp>
        <p:nvSpPr>
          <p:cNvPr id="7" name="TextBox 6"/>
          <p:cNvSpPr txBox="1"/>
          <p:nvPr/>
        </p:nvSpPr>
        <p:spPr>
          <a:xfrm>
            <a:off x="6072198" y="5500702"/>
            <a:ext cx="2214578" cy="461665"/>
          </a:xfrm>
          <a:prstGeom prst="rect">
            <a:avLst/>
          </a:prstGeom>
          <a:noFill/>
        </p:spPr>
        <p:txBody>
          <a:bodyPr wrap="square" rtlCol="0">
            <a:spAutoFit/>
          </a:bodyPr>
          <a:lstStyle/>
          <a:p>
            <a:r>
              <a:rPr lang="ru-RU" sz="2400" dirty="0" err="1" smtClean="0">
                <a:solidFill>
                  <a:schemeClr val="tx2">
                    <a:lumMod val="75000"/>
                  </a:schemeClr>
                </a:solidFill>
                <a:latin typeface="Times New Roman" pitchFamily="18" charset="0"/>
                <a:cs typeface="Times New Roman" pitchFamily="18" charset="0"/>
              </a:rPr>
              <a:t>Стрига</a:t>
            </a:r>
            <a:r>
              <a:rPr lang="ru-RU" sz="2400" dirty="0" smtClean="0">
                <a:solidFill>
                  <a:schemeClr val="tx2">
                    <a:lumMod val="75000"/>
                  </a:schemeClr>
                </a:solidFill>
                <a:latin typeface="Times New Roman" pitchFamily="18" charset="0"/>
                <a:cs typeface="Times New Roman" pitchFamily="18" charset="0"/>
              </a:rPr>
              <a:t> желтая</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357982"/>
          </a:xfrm>
        </p:spPr>
        <p:txBody>
          <a:bodyPr>
            <a:normAutofit fontScale="62500" lnSpcReduction="20000"/>
          </a:bodyPr>
          <a:lstStyle/>
          <a:p>
            <a:pPr marL="0" indent="342900" algn="ctr" fontAlgn="base">
              <a:lnSpc>
                <a:spcPct val="120000"/>
              </a:lnSpc>
              <a:spcBef>
                <a:spcPts val="0"/>
              </a:spcBef>
              <a:buNone/>
            </a:pPr>
            <a:r>
              <a:rPr lang="ru-RU" sz="4500" b="1" i="1" dirty="0" smtClean="0">
                <a:latin typeface="Times New Roman" pitchFamily="18" charset="0"/>
                <a:cs typeface="Times New Roman" pitchFamily="18" charset="0"/>
              </a:rPr>
              <a:t>Горчак ползучий (</a:t>
            </a:r>
            <a:r>
              <a:rPr lang="ru-RU" sz="4500" b="1" i="1" dirty="0" err="1" smtClean="0">
                <a:latin typeface="Times New Roman" pitchFamily="18" charset="0"/>
                <a:cs typeface="Times New Roman" pitchFamily="18" charset="0"/>
              </a:rPr>
              <a:t>розовый</a:t>
            </a:r>
            <a:r>
              <a:rPr lang="ru-RU" sz="4500" b="1" i="1" dirty="0" smtClean="0">
                <a:latin typeface="Times New Roman" pitchFamily="18" charset="0"/>
                <a:cs typeface="Times New Roman" pitchFamily="18" charset="0"/>
              </a:rPr>
              <a:t>)</a:t>
            </a:r>
            <a:endParaRPr lang="ru-RU" sz="4500" b="1" i="1" dirty="0" smtClean="0">
              <a:latin typeface="Times New Roman" pitchFamily="18" charset="0"/>
              <a:cs typeface="Times New Roman" pitchFamily="18" charset="0"/>
            </a:endParaRPr>
          </a:p>
          <a:p>
            <a:pPr marL="0" indent="342900" algn="just" fontAlgn="base">
              <a:lnSpc>
                <a:spcPct val="120000"/>
              </a:lnSpc>
              <a:spcBef>
                <a:spcPts val="0"/>
              </a:spcBef>
              <a:buNone/>
            </a:pPr>
            <a:r>
              <a:rPr lang="ru-RU" dirty="0" smtClean="0">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Этот </a:t>
            </a:r>
            <a:r>
              <a:rPr lang="ru-RU" dirty="0" smtClean="0">
                <a:solidFill>
                  <a:schemeClr val="tx2">
                    <a:lumMod val="75000"/>
                  </a:schemeClr>
                </a:solidFill>
                <a:latin typeface="Times New Roman" pitchFamily="18" charset="0"/>
                <a:cs typeface="Times New Roman" pitchFamily="18" charset="0"/>
              </a:rPr>
              <a:t>многолетний корнеотпрысковый сорняк растет в виноградниках и садах, на пастбищах и лугах, вдоль шоссе, на железнодорожных откосах и пустующих землях. Растение обладает мощной корневой системой, его главный вертикальный корень проникает в почву более, чем на десятиметровую глубину и имеет разветвленную систему горизонтальных корней. Размножается как семенами (их всхожесть в почве составляет 3-5 лет), так и корневищами. Распространяется горчак с плохо очищенным посевным материалом, с соломой и сеном. Горчак чрезвычайно ядовит для лошадей, у коров вызывает горечь молока. Корневая система горчака очень быстро разрастается, лишая культурные растения влаги и минералов и снижая их урожайность вдвое. Одно растение сорняка в течение года, разрастается в куртину 5-6 м диаметром, а его переплетенные корни не дают никаких шансов культурным растениям. Светолюбивый горчак не образует семян в затененной местности, рост его корневой системы замедляется, но сохраняет способность к взрывному росту при наступлении благоприятных условий.</a:t>
            </a:r>
          </a:p>
          <a:p>
            <a:pPr marL="0" indent="342900" algn="just" fontAlgn="base">
              <a:lnSpc>
                <a:spcPct val="120000"/>
              </a:lnSpc>
              <a:spcBef>
                <a:spcPts val="0"/>
              </a:spcBef>
              <a:buNone/>
            </a:pPr>
            <a:endParaRPr lang="ru-RU" dirty="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401080" cy="6215106"/>
          </a:xfrm>
        </p:spPr>
        <p:txBody>
          <a:bodyPr>
            <a:normAutofit fontScale="62500" lnSpcReduction="20000"/>
          </a:bodyPr>
          <a:lstStyle/>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ЦЕНХРУС МАЛОЦВЕТКОВЫЙ </a:t>
            </a:r>
            <a:r>
              <a:rPr lang="en-US" b="1" dirty="0" smtClean="0">
                <a:solidFill>
                  <a:schemeClr val="tx2">
                    <a:lumMod val="75000"/>
                  </a:schemeClr>
                </a:solidFill>
                <a:latin typeface="Times New Roman" pitchFamily="18" charset="0"/>
                <a:cs typeface="Times New Roman" pitchFamily="18" charset="0"/>
              </a:rPr>
              <a:t>CENCHRUS PAUCIFLORUS BENTH. </a:t>
            </a:r>
            <a:r>
              <a:rPr lang="ru-RU" b="1" dirty="0" smtClean="0">
                <a:solidFill>
                  <a:schemeClr val="tx2">
                    <a:lumMod val="75000"/>
                  </a:schemeClr>
                </a:solidFill>
                <a:latin typeface="Times New Roman" pitchFamily="18" charset="0"/>
                <a:cs typeface="Times New Roman" pitchFamily="18" charset="0"/>
              </a:rPr>
              <a:t>СЕМ. ЗЛАКОВЫЕ (</a:t>
            </a:r>
            <a:r>
              <a:rPr lang="en-US" b="1" dirty="0" smtClean="0">
                <a:solidFill>
                  <a:schemeClr val="tx2">
                    <a:lumMod val="75000"/>
                  </a:schemeClr>
                </a:solidFill>
                <a:latin typeface="Times New Roman" pitchFamily="18" charset="0"/>
                <a:cs typeface="Times New Roman" pitchFamily="18" charset="0"/>
              </a:rPr>
              <a:t>POACEAE</a:t>
            </a:r>
            <a:r>
              <a:rPr lang="en-US" b="1" dirty="0" smtClean="0">
                <a:solidFill>
                  <a:schemeClr val="tx2">
                    <a:lumMod val="75000"/>
                  </a:schemeClr>
                </a:solidFill>
                <a:latin typeface="Times New Roman" pitchFamily="18" charset="0"/>
                <a:cs typeface="Times New Roman" pitchFamily="18" charset="0"/>
              </a:rPr>
              <a:t>)</a:t>
            </a:r>
            <a:r>
              <a:rPr lang="ru-RU" b="1" dirty="0" smtClean="0">
                <a:solidFill>
                  <a:schemeClr val="tx2">
                    <a:lumMod val="75000"/>
                  </a:schemeClr>
                </a:solidFill>
                <a:latin typeface="Times New Roman" pitchFamily="18" charset="0"/>
                <a:cs typeface="Times New Roman" pitchFamily="18" charset="0"/>
              </a:rPr>
              <a:t> </a:t>
            </a:r>
            <a:endParaRPr lang="ru-RU" b="1"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Распространение</a:t>
            </a:r>
            <a:r>
              <a:rPr lang="ru-RU" b="1"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На территории России отмечен в Краснодарском крае, в 1995 г. обнаружен в Ростовской области, но постепенно все более и более расширяя ареал своего распространения. На Украине </a:t>
            </a:r>
            <a:r>
              <a:rPr lang="ru-RU" dirty="0" err="1" smtClean="0">
                <a:solidFill>
                  <a:schemeClr val="tx2">
                    <a:lumMod val="75000"/>
                  </a:schemeClr>
                </a:solidFill>
                <a:latin typeface="Times New Roman" pitchFamily="18" charset="0"/>
                <a:cs typeface="Times New Roman" pitchFamily="18" charset="0"/>
              </a:rPr>
              <a:t>ценхрус</a:t>
            </a:r>
            <a:r>
              <a:rPr lang="ru-RU" dirty="0" smtClean="0">
                <a:solidFill>
                  <a:schemeClr val="tx2">
                    <a:lumMod val="75000"/>
                  </a:schemeClr>
                </a:solidFill>
                <a:latin typeface="Times New Roman" pitchFamily="18" charset="0"/>
                <a:cs typeface="Times New Roman" pitchFamily="18" charset="0"/>
              </a:rPr>
              <a:t> впервые был обнаружен в 50-х годах, в настоящее время </a:t>
            </a:r>
            <a:r>
              <a:rPr lang="ru-RU" dirty="0" err="1" smtClean="0">
                <a:solidFill>
                  <a:schemeClr val="tx2">
                    <a:lumMod val="75000"/>
                  </a:schemeClr>
                </a:solidFill>
                <a:latin typeface="Times New Roman" pitchFamily="18" charset="0"/>
                <a:cs typeface="Times New Roman" pitchFamily="18" charset="0"/>
              </a:rPr>
              <a:t>ценхрусом</a:t>
            </a:r>
            <a:r>
              <a:rPr lang="ru-RU" dirty="0" smtClean="0">
                <a:solidFill>
                  <a:schemeClr val="tx2">
                    <a:lumMod val="75000"/>
                  </a:schemeClr>
                </a:solidFill>
                <a:latin typeface="Times New Roman" pitchFamily="18" charset="0"/>
                <a:cs typeface="Times New Roman" pitchFamily="18" charset="0"/>
              </a:rPr>
              <a:t> засорено уже 25074 га. На сегодняшний день очаги </a:t>
            </a:r>
            <a:r>
              <a:rPr lang="ru-RU" dirty="0" err="1" smtClean="0">
                <a:solidFill>
                  <a:schemeClr val="tx2">
                    <a:lumMod val="75000"/>
                  </a:schemeClr>
                </a:solidFill>
                <a:latin typeface="Times New Roman" pitchFamily="18" charset="0"/>
                <a:cs typeface="Times New Roman" pitchFamily="18" charset="0"/>
              </a:rPr>
              <a:t>Cenchrus</a:t>
            </a:r>
            <a:r>
              <a:rPr lang="ru-RU" dirty="0" smtClean="0">
                <a:solidFill>
                  <a:schemeClr val="tx2">
                    <a:lumMod val="75000"/>
                  </a:schemeClr>
                </a:solidFill>
                <a:latin typeface="Times New Roman" pitchFamily="18" charset="0"/>
                <a:cs typeface="Times New Roman" pitchFamily="18" charset="0"/>
              </a:rPr>
              <a:t> </a:t>
            </a:r>
            <a:r>
              <a:rPr lang="ru-RU" dirty="0" err="1" smtClean="0">
                <a:solidFill>
                  <a:schemeClr val="tx2">
                    <a:lumMod val="75000"/>
                  </a:schemeClr>
                </a:solidFill>
                <a:latin typeface="Times New Roman" pitchFamily="18" charset="0"/>
                <a:cs typeface="Times New Roman" pitchFamily="18" charset="0"/>
              </a:rPr>
              <a:t>pauciflorus</a:t>
            </a:r>
            <a:r>
              <a:rPr lang="ru-RU" dirty="0" smtClean="0">
                <a:solidFill>
                  <a:schemeClr val="tx2">
                    <a:lumMod val="75000"/>
                  </a:schemeClr>
                </a:solidFill>
                <a:latin typeface="Times New Roman" pitchFamily="18" charset="0"/>
                <a:cs typeface="Times New Roman" pitchFamily="18" charset="0"/>
              </a:rPr>
              <a:t> зарегистрированы в Ставропольском крае, Волгоградской и Белгородской областях, Республике Дагестан. Существует реальная угроза заноса сорняка и в другие регионы России с </a:t>
            </a:r>
            <a:r>
              <a:rPr lang="ru-RU" dirty="0" err="1" smtClean="0">
                <a:solidFill>
                  <a:schemeClr val="tx2">
                    <a:lumMod val="75000"/>
                  </a:schemeClr>
                </a:solidFill>
                <a:latin typeface="Times New Roman" pitchFamily="18" charset="0"/>
                <a:cs typeface="Times New Roman" pitchFamily="18" charset="0"/>
              </a:rPr>
              <a:t>подкарантинной</a:t>
            </a:r>
            <a:r>
              <a:rPr lang="ru-RU" dirty="0" smtClean="0">
                <a:solidFill>
                  <a:schemeClr val="tx2">
                    <a:lumMod val="75000"/>
                  </a:schemeClr>
                </a:solidFill>
                <a:latin typeface="Times New Roman" pitchFamily="18" charset="0"/>
                <a:cs typeface="Times New Roman" pitchFamily="18" charset="0"/>
              </a:rPr>
              <a:t> продукцией, в том числе и из стран широкого распространения этого сорняка, к которым относится Испания, Италия, Греция, Украина, Молдавия, Индия, США, Канада, Аргентина, Бразилия и др. страны. </a:t>
            </a: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Засоряемые </a:t>
            </a:r>
            <a:r>
              <a:rPr lang="ru-RU" b="1" dirty="0" smtClean="0">
                <a:solidFill>
                  <a:schemeClr val="tx2">
                    <a:lumMod val="75000"/>
                  </a:schemeClr>
                </a:solidFill>
                <a:latin typeface="Times New Roman" pitchFamily="18" charset="0"/>
                <a:cs typeface="Times New Roman" pitchFamily="18" charset="0"/>
              </a:rPr>
              <a:t>культуры и угодья: </a:t>
            </a:r>
            <a:r>
              <a:rPr lang="ru-RU" dirty="0" smtClean="0">
                <a:solidFill>
                  <a:schemeClr val="tx2">
                    <a:lumMod val="75000"/>
                  </a:schemeClr>
                </a:solidFill>
                <a:latin typeface="Times New Roman" pitchFamily="18" charset="0"/>
                <a:cs typeface="Times New Roman" pitchFamily="18" charset="0"/>
              </a:rPr>
              <a:t>засоряет почти все полевые культуры, особенно пропашные, а также сады, виноградники, пастбища, огороды, обильно растет на обочинах и откосах железных и автомобильных дорог, по берегам рек, оросительных каналов, оврагов, прудов, на пустырях, в населенных пунктах. Предпочитает песчаные и супесчаные почвы засушливых степей. Сорняк чрезвычайно засухоустойчив и в засушливых условиях становится доминирующим видом в фитоценозах.</a:t>
            </a:r>
          </a:p>
          <a:p>
            <a:pPr>
              <a:buNone/>
            </a:pPr>
            <a:endParaRPr lang="ru-RU" dirty="0">
              <a:solidFill>
                <a:schemeClr val="tx2">
                  <a:lumMod val="75000"/>
                </a:schemeClr>
              </a:solidFill>
            </a:endParaRP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6572296"/>
          </a:xfrm>
        </p:spPr>
        <p:txBody>
          <a:bodyPr>
            <a:normAutofit fontScale="55000" lnSpcReduction="20000"/>
          </a:bodyPr>
          <a:lstStyle/>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Вредоносность: </a:t>
            </a:r>
            <a:r>
              <a:rPr lang="ru-RU" dirty="0" smtClean="0">
                <a:solidFill>
                  <a:schemeClr val="tx2">
                    <a:lumMod val="75000"/>
                  </a:schemeClr>
                </a:solidFill>
                <a:latin typeface="Times New Roman" pitchFamily="18" charset="0"/>
                <a:cs typeface="Times New Roman" pitchFamily="18" charset="0"/>
              </a:rPr>
              <a:t>вследствие высокой конкурентоспособности снижает урожайность сельскохозяйственных культур. Наиболее сильно засоряет посевы кукурузы, подсолнечника, овощных, бахчевых культур и виноградники. Вредоносность C. </a:t>
            </a:r>
            <a:r>
              <a:rPr lang="ru-RU" dirty="0" err="1" smtClean="0">
                <a:solidFill>
                  <a:schemeClr val="tx2">
                    <a:lumMod val="75000"/>
                  </a:schemeClr>
                </a:solidFill>
                <a:latin typeface="Times New Roman" pitchFamily="18" charset="0"/>
                <a:cs typeface="Times New Roman" pitchFamily="18" charset="0"/>
              </a:rPr>
              <a:t>pauciflorus</a:t>
            </a:r>
            <a:r>
              <a:rPr lang="ru-RU" dirty="0" smtClean="0">
                <a:solidFill>
                  <a:schemeClr val="tx2">
                    <a:lumMod val="75000"/>
                  </a:schemeClr>
                </a:solidFill>
                <a:latin typeface="Times New Roman" pitchFamily="18" charset="0"/>
                <a:cs typeface="Times New Roman" pitchFamily="18" charset="0"/>
              </a:rPr>
              <a:t> выражается: в снижении урожайности культурных растений - вынос питательных веществ и воды, затенение других растений, аллелопатия); в засорении пастбищ и снижении их продуктивности, в снижении качества шерсти животных, в отрицательном влиянии на здоровье людей и животных (болезненные ощущения, долго незаживающие раны). Колючие «колоски» C. </a:t>
            </a:r>
            <a:r>
              <a:rPr lang="ru-RU" dirty="0" err="1" smtClean="0">
                <a:solidFill>
                  <a:schemeClr val="tx2">
                    <a:lumMod val="75000"/>
                  </a:schemeClr>
                </a:solidFill>
                <a:latin typeface="Times New Roman" pitchFamily="18" charset="0"/>
                <a:cs typeface="Times New Roman" pitchFamily="18" charset="0"/>
              </a:rPr>
              <a:t>pauciflorus</a:t>
            </a:r>
            <a:r>
              <a:rPr lang="ru-RU" dirty="0" smtClean="0">
                <a:solidFill>
                  <a:schemeClr val="tx2">
                    <a:lumMod val="75000"/>
                  </a:schemeClr>
                </a:solidFill>
                <a:latin typeface="Times New Roman" pitchFamily="18" charset="0"/>
                <a:cs typeface="Times New Roman" pitchFamily="18" charset="0"/>
              </a:rPr>
              <a:t> обладают </a:t>
            </a:r>
            <a:r>
              <a:rPr lang="ru-RU" dirty="0" err="1" smtClean="0">
                <a:solidFill>
                  <a:schemeClr val="tx2">
                    <a:lumMod val="75000"/>
                  </a:schemeClr>
                </a:solidFill>
                <a:latin typeface="Times New Roman" pitchFamily="18" charset="0"/>
                <a:cs typeface="Times New Roman" pitchFamily="18" charset="0"/>
              </a:rPr>
              <a:t>аллелопатическим</a:t>
            </a:r>
            <a:r>
              <a:rPr lang="ru-RU" dirty="0" smtClean="0">
                <a:solidFill>
                  <a:schemeClr val="tx2">
                    <a:lumMod val="75000"/>
                  </a:schemeClr>
                </a:solidFill>
                <a:latin typeface="Times New Roman" pitchFamily="18" charset="0"/>
                <a:cs typeface="Times New Roman" pitchFamily="18" charset="0"/>
              </a:rPr>
              <a:t> потенциалом, в чешуйках содержатся вещества, тормозящие прорастание семян других растений. Пастбища засоренные C. </a:t>
            </a:r>
            <a:r>
              <a:rPr lang="ru-RU" dirty="0" err="1" smtClean="0">
                <a:solidFill>
                  <a:schemeClr val="tx2">
                    <a:lumMod val="75000"/>
                  </a:schemeClr>
                </a:solidFill>
                <a:latin typeface="Times New Roman" pitchFamily="18" charset="0"/>
                <a:cs typeface="Times New Roman" pitchFamily="18" charset="0"/>
              </a:rPr>
              <a:t>pauciflorus</a:t>
            </a:r>
            <a:r>
              <a:rPr lang="ru-RU" dirty="0" smtClean="0">
                <a:solidFill>
                  <a:schemeClr val="tx2">
                    <a:lumMod val="75000"/>
                  </a:schemeClr>
                </a:solidFill>
                <a:latin typeface="Times New Roman" pitchFamily="18" charset="0"/>
                <a:cs typeface="Times New Roman" pitchFamily="18" charset="0"/>
              </a:rPr>
              <a:t>, становятся </a:t>
            </a:r>
            <a:r>
              <a:rPr lang="ru-RU" dirty="0" smtClean="0">
                <a:solidFill>
                  <a:schemeClr val="tx2">
                    <a:lumMod val="75000"/>
                  </a:schemeClr>
                </a:solidFill>
                <a:latin typeface="Times New Roman" pitchFamily="18" charset="0"/>
                <a:cs typeface="Times New Roman" pitchFamily="18" charset="0"/>
              </a:rPr>
              <a:t>непригодными </a:t>
            </a:r>
            <a:r>
              <a:rPr lang="ru-RU" dirty="0" smtClean="0">
                <a:solidFill>
                  <a:schemeClr val="tx2">
                    <a:lumMod val="75000"/>
                  </a:schemeClr>
                </a:solidFill>
                <a:latin typeface="Times New Roman" pitchFamily="18" charset="0"/>
                <a:cs typeface="Times New Roman" pitchFamily="18" charset="0"/>
              </a:rPr>
              <a:t>для выпаса животных. До фазы выхода в трубку растения </a:t>
            </a:r>
            <a:r>
              <a:rPr lang="ru-RU" dirty="0" err="1" smtClean="0">
                <a:solidFill>
                  <a:schemeClr val="tx2">
                    <a:lumMod val="75000"/>
                  </a:schemeClr>
                </a:solidFill>
                <a:latin typeface="Times New Roman" pitchFamily="18" charset="0"/>
                <a:cs typeface="Times New Roman" pitchFamily="18" charset="0"/>
              </a:rPr>
              <a:t>ценхруса</a:t>
            </a:r>
            <a:r>
              <a:rPr lang="ru-RU" dirty="0" smtClean="0">
                <a:solidFill>
                  <a:schemeClr val="tx2">
                    <a:lumMod val="75000"/>
                  </a:schemeClr>
                </a:solidFill>
                <a:latin typeface="Times New Roman" pitchFamily="18" charset="0"/>
                <a:cs typeface="Times New Roman" pitchFamily="18" charset="0"/>
              </a:rPr>
              <a:t> имеют мягкие листья, которые хорошо поедаются животными. Однако позднее, когда образуются колючки, сорняк становится опасным, так как соплодия, попадая вместе с кормом в полость рта, вызывают у животных опухоли и язвы. Солома, убранная с полей, засоренных </a:t>
            </a:r>
            <a:r>
              <a:rPr lang="ru-RU" dirty="0" err="1" smtClean="0">
                <a:solidFill>
                  <a:schemeClr val="tx2">
                    <a:lumMod val="75000"/>
                  </a:schemeClr>
                </a:solidFill>
                <a:latin typeface="Times New Roman" pitchFamily="18" charset="0"/>
                <a:cs typeface="Times New Roman" pitchFamily="18" charset="0"/>
              </a:rPr>
              <a:t>ценхрусом</a:t>
            </a:r>
            <a:r>
              <a:rPr lang="ru-RU" dirty="0" smtClean="0">
                <a:solidFill>
                  <a:schemeClr val="tx2">
                    <a:lumMod val="75000"/>
                  </a:schemeClr>
                </a:solidFill>
                <a:latin typeface="Times New Roman" pitchFamily="18" charset="0"/>
                <a:cs typeface="Times New Roman" pitchFamily="18" charset="0"/>
              </a:rPr>
              <a:t>, становится непригодной ни для скармливания животным, ни для подстилки из-за наличия колючек. Это растение наносит вред овцеводству, так как колючие семена, прицепляясь к шерсти овец, резко снижают ее качество. Сорняк опасен и для людей. Колючки протыкают кожу ног и рук, особенно во время уборки. </a:t>
            </a:r>
            <a:endParaRPr lang="ru-RU" dirty="0" smtClean="0">
              <a:solidFill>
                <a:schemeClr val="tx2">
                  <a:lumMod val="75000"/>
                </a:schemeClr>
              </a:solidFill>
              <a:latin typeface="Times New Roman" pitchFamily="18" charset="0"/>
              <a:cs typeface="Times New Roman" pitchFamily="18" charset="0"/>
            </a:endParaRPr>
          </a:p>
          <a:p>
            <a:pPr marL="0" indent="342900">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Способы </a:t>
            </a:r>
            <a:r>
              <a:rPr lang="ru-RU" b="1" dirty="0" smtClean="0">
                <a:solidFill>
                  <a:schemeClr val="tx2">
                    <a:lumMod val="75000"/>
                  </a:schemeClr>
                </a:solidFill>
                <a:latin typeface="Times New Roman" pitchFamily="18" charset="0"/>
                <a:cs typeface="Times New Roman" pitchFamily="18" charset="0"/>
              </a:rPr>
              <a:t>распространения. </a:t>
            </a:r>
            <a:r>
              <a:rPr lang="ru-RU" dirty="0" smtClean="0">
                <a:solidFill>
                  <a:schemeClr val="tx2">
                    <a:lumMod val="75000"/>
                  </a:schemeClr>
                </a:solidFill>
                <a:latin typeface="Times New Roman" pitchFamily="18" charset="0"/>
                <a:cs typeface="Times New Roman" pitchFamily="18" charset="0"/>
              </a:rPr>
              <a:t>При помощи колючек и </a:t>
            </a:r>
            <a:r>
              <a:rPr lang="ru-RU" dirty="0" err="1" smtClean="0">
                <a:solidFill>
                  <a:schemeClr val="tx2">
                    <a:lumMod val="75000"/>
                  </a:schemeClr>
                </a:solidFill>
                <a:latin typeface="Times New Roman" pitchFamily="18" charset="0"/>
                <a:cs typeface="Times New Roman" pitchFamily="18" charset="0"/>
              </a:rPr>
              <a:t>шипиков</a:t>
            </a:r>
            <a:r>
              <a:rPr lang="ru-RU" dirty="0" smtClean="0">
                <a:solidFill>
                  <a:schemeClr val="tx2">
                    <a:lumMod val="75000"/>
                  </a:schemeClr>
                </a:solidFill>
                <a:latin typeface="Times New Roman" pitchFamily="18" charset="0"/>
                <a:cs typeface="Times New Roman" pitchFamily="18" charset="0"/>
              </a:rPr>
              <a:t> колоски C. </a:t>
            </a:r>
            <a:r>
              <a:rPr lang="ru-RU" dirty="0" err="1" smtClean="0">
                <a:solidFill>
                  <a:schemeClr val="tx2">
                    <a:lumMod val="75000"/>
                  </a:schemeClr>
                </a:solidFill>
                <a:latin typeface="Times New Roman" pitchFamily="18" charset="0"/>
                <a:cs typeface="Times New Roman" pitchFamily="18" charset="0"/>
              </a:rPr>
              <a:t>pauciflorus</a:t>
            </a:r>
            <a:r>
              <a:rPr lang="ru-RU" dirty="0" smtClean="0">
                <a:solidFill>
                  <a:schemeClr val="tx2">
                    <a:lumMod val="75000"/>
                  </a:schemeClr>
                </a:solidFill>
                <a:latin typeface="Times New Roman" pitchFamily="18" charset="0"/>
                <a:cs typeface="Times New Roman" pitchFamily="18" charset="0"/>
              </a:rPr>
              <a:t> переносятся на большие расстояния на одежде и обуви людей, шерсти животных, колесах автомашин. Способ иммиграции: </a:t>
            </a:r>
            <a:r>
              <a:rPr lang="ru-RU" dirty="0" err="1" smtClean="0">
                <a:solidFill>
                  <a:schemeClr val="tx2">
                    <a:lumMod val="75000"/>
                  </a:schemeClr>
                </a:solidFill>
                <a:latin typeface="Times New Roman" pitchFamily="18" charset="0"/>
                <a:cs typeface="Times New Roman" pitchFamily="18" charset="0"/>
              </a:rPr>
              <a:t>ксенофит</a:t>
            </a:r>
            <a:r>
              <a:rPr lang="ru-RU" dirty="0" smtClean="0">
                <a:solidFill>
                  <a:schemeClr val="tx2">
                    <a:lumMod val="75000"/>
                  </a:schemeClr>
                </a:solidFill>
                <a:latin typeface="Times New Roman" pitchFamily="18" charset="0"/>
                <a:cs typeface="Times New Roman" pitchFamily="18" charset="0"/>
              </a:rPr>
              <a:t>. Колоски и зерновки </a:t>
            </a:r>
            <a:r>
              <a:rPr lang="ru-RU" dirty="0" err="1" smtClean="0">
                <a:solidFill>
                  <a:schemeClr val="tx2">
                    <a:lumMod val="75000"/>
                  </a:schemeClr>
                </a:solidFill>
                <a:latin typeface="Times New Roman" pitchFamily="18" charset="0"/>
                <a:cs typeface="Times New Roman" pitchFamily="18" charset="0"/>
              </a:rPr>
              <a:t>ценхруса</a:t>
            </a:r>
            <a:r>
              <a:rPr lang="ru-RU" dirty="0" smtClean="0">
                <a:solidFill>
                  <a:schemeClr val="tx2">
                    <a:lumMod val="75000"/>
                  </a:schemeClr>
                </a:solidFill>
                <a:latin typeface="Times New Roman" pitchFamily="18" charset="0"/>
                <a:cs typeface="Times New Roman" pitchFamily="18" charset="0"/>
              </a:rPr>
              <a:t> чаще всего обнаруживаются в зерне злаковых и бобовых культур</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ценхрус.jpg"/>
          <p:cNvPicPr>
            <a:picLocks noGrp="1" noChangeAspect="1"/>
          </p:cNvPicPr>
          <p:nvPr>
            <p:ph idx="1"/>
          </p:nvPr>
        </p:nvPicPr>
        <p:blipFill>
          <a:blip r:embed="rId2"/>
          <a:stretch>
            <a:fillRect/>
          </a:stretch>
        </p:blipFill>
        <p:spPr>
          <a:xfrm>
            <a:off x="1214414" y="571480"/>
            <a:ext cx="6732084" cy="5049063"/>
          </a:xfrm>
        </p:spPr>
      </p:pic>
      <p:sp>
        <p:nvSpPr>
          <p:cNvPr id="5" name="TextBox 4"/>
          <p:cNvSpPr txBox="1"/>
          <p:nvPr/>
        </p:nvSpPr>
        <p:spPr>
          <a:xfrm>
            <a:off x="2928926" y="5857892"/>
            <a:ext cx="3786214" cy="461665"/>
          </a:xfrm>
          <a:prstGeom prst="rect">
            <a:avLst/>
          </a:prstGeom>
          <a:noFill/>
        </p:spPr>
        <p:txBody>
          <a:bodyPr wrap="square" rtlCol="0">
            <a:spAutoFit/>
          </a:bodyPr>
          <a:lstStyle/>
          <a:p>
            <a:r>
              <a:rPr lang="ru-RU" sz="2400" dirty="0" err="1" smtClean="0">
                <a:solidFill>
                  <a:schemeClr val="tx2">
                    <a:lumMod val="75000"/>
                  </a:schemeClr>
                </a:solidFill>
                <a:latin typeface="Times New Roman" pitchFamily="18" charset="0"/>
                <a:cs typeface="Times New Roman" pitchFamily="18" charset="0"/>
              </a:rPr>
              <a:t>Ценхрус</a:t>
            </a:r>
            <a:r>
              <a:rPr lang="ru-RU" sz="2400" dirty="0" smtClean="0">
                <a:solidFill>
                  <a:schemeClr val="tx2">
                    <a:lumMod val="75000"/>
                  </a:schemeClr>
                </a:solidFill>
                <a:latin typeface="Times New Roman" pitchFamily="18" charset="0"/>
                <a:cs typeface="Times New Roman" pitchFamily="18" charset="0"/>
              </a:rPr>
              <a:t> малоцветковый</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3315c6c886850ca0a2b54a4b9239aba.jpg"/>
          <p:cNvPicPr>
            <a:picLocks noGrp="1" noChangeAspect="1"/>
          </p:cNvPicPr>
          <p:nvPr>
            <p:ph idx="1"/>
          </p:nvPr>
        </p:nvPicPr>
        <p:blipFill>
          <a:blip r:embed="rId2"/>
          <a:stretch>
            <a:fillRect/>
          </a:stretch>
        </p:blipFill>
        <p:spPr>
          <a:xfrm>
            <a:off x="628385" y="285750"/>
            <a:ext cx="7787217" cy="5840413"/>
          </a:xfrm>
        </p:spPr>
      </p:pic>
      <p:sp>
        <p:nvSpPr>
          <p:cNvPr id="6" name="TextBox 5"/>
          <p:cNvSpPr txBox="1"/>
          <p:nvPr/>
        </p:nvSpPr>
        <p:spPr>
          <a:xfrm>
            <a:off x="3071802" y="6286520"/>
            <a:ext cx="3500462"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Горчак </a:t>
            </a:r>
            <a:r>
              <a:rPr lang="ru-RU" sz="2400" dirty="0" err="1" smtClean="0">
                <a:latin typeface="Times New Roman" pitchFamily="18" charset="0"/>
                <a:cs typeface="Times New Roman" pitchFamily="18" charset="0"/>
              </a:rPr>
              <a:t>розовый</a:t>
            </a:r>
            <a:endParaRPr lang="ru-RU" sz="2400"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599219790_gor.jpg"/>
          <p:cNvPicPr>
            <a:picLocks noGrp="1" noChangeAspect="1"/>
          </p:cNvPicPr>
          <p:nvPr>
            <p:ph idx="1"/>
          </p:nvPr>
        </p:nvPicPr>
        <p:blipFill>
          <a:blip r:embed="rId2"/>
          <a:stretch>
            <a:fillRect/>
          </a:stretch>
        </p:blipFill>
        <p:spPr>
          <a:xfrm>
            <a:off x="142844" y="714356"/>
            <a:ext cx="8756154" cy="5414222"/>
          </a:xfrm>
        </p:spPr>
      </p:pic>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715436" cy="6500858"/>
          </a:xfrm>
        </p:spPr>
        <p:txBody>
          <a:bodyPr>
            <a:noAutofit/>
          </a:bodyPr>
          <a:lstStyle/>
          <a:p>
            <a:pPr marL="0" indent="342900" fontAlgn="base">
              <a:lnSpc>
                <a:spcPct val="120000"/>
              </a:lnSpc>
              <a:spcBef>
                <a:spcPts val="0"/>
              </a:spcBef>
              <a:buNone/>
            </a:pPr>
            <a:r>
              <a:rPr lang="ru-RU" sz="2000" b="1" dirty="0" smtClean="0">
                <a:solidFill>
                  <a:schemeClr val="tx2">
                    <a:lumMod val="75000"/>
                  </a:schemeClr>
                </a:solidFill>
                <a:latin typeface="Times New Roman" pitchFamily="18" charset="0"/>
                <a:cs typeface="Times New Roman" pitchFamily="18" charset="0"/>
              </a:rPr>
              <a:t>Амброзия полыннолистная.</a:t>
            </a:r>
          </a:p>
          <a:p>
            <a:pPr marL="0" indent="342900" fontAlgn="base">
              <a:lnSpc>
                <a:spcPct val="120000"/>
              </a:lnSpc>
              <a:spcBef>
                <a:spcPts val="0"/>
              </a:spcBef>
              <a:buNone/>
            </a:pPr>
            <a:r>
              <a:rPr lang="ru-RU" sz="2000" dirty="0" smtClean="0">
                <a:solidFill>
                  <a:schemeClr val="tx2">
                    <a:lumMod val="75000"/>
                  </a:schemeClr>
                </a:solidFill>
                <a:latin typeface="Times New Roman" pitchFamily="18" charset="0"/>
                <a:cs typeface="Times New Roman" pitchFamily="18" charset="0"/>
              </a:rPr>
              <a:t>     </a:t>
            </a:r>
            <a:r>
              <a:rPr lang="ru-RU" sz="2000" dirty="0" smtClean="0">
                <a:solidFill>
                  <a:schemeClr val="tx2">
                    <a:lumMod val="75000"/>
                  </a:schemeClr>
                </a:solidFill>
                <a:latin typeface="Times New Roman" pitchFamily="18" charset="0"/>
                <a:cs typeface="Times New Roman" pitchFamily="18" charset="0"/>
              </a:rPr>
              <a:t>Мощные </a:t>
            </a:r>
            <a:r>
              <a:rPr lang="ru-RU" sz="2000" dirty="0" smtClean="0">
                <a:solidFill>
                  <a:schemeClr val="tx2">
                    <a:lumMod val="75000"/>
                  </a:schemeClr>
                </a:solidFill>
                <a:latin typeface="Times New Roman" pitchFamily="18" charset="0"/>
                <a:cs typeface="Times New Roman" pitchFamily="18" charset="0"/>
              </a:rPr>
              <a:t>корни и массивная надземная часть сорняка угнетают культурные растения. В ходе вегетационного периода, амброзия буквально высасывает из почвы воду и минеральные вещества, иссушает и истощает почву, затеняет культурные растения, вытесняя их с полей и пастбищ. В период своего цветения, сорняк выделяет огромную массу пыльцы, вызывающую тяжелые аллергические реакции. Цветение амброзии продолжается с июля до октября. Однолетнее растение достигает высоты 1,8 м, стержневой корень уходит вглубь почвы на 4 метра. Размножается амброзия семенами, количество которых с одного куста может достигать 40 тысяч. Высокая всхожесть наблюдается и у невызревших семян сорняка. Растение хорошо адаптировано к затоплению и частому скашиванию</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543956" cy="6572296"/>
          </a:xfrm>
        </p:spPr>
        <p:txBody>
          <a:bodyPr>
            <a:normAutofit fontScale="70000" lnSpcReduction="20000"/>
          </a:bodyPr>
          <a:lstStyle/>
          <a:p>
            <a:pPr marL="0" indent="342900" fontAlgn="base">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Амброзия </a:t>
            </a:r>
            <a:r>
              <a:rPr lang="ru-RU" b="1" dirty="0" err="1" smtClean="0">
                <a:solidFill>
                  <a:schemeClr val="tx2">
                    <a:lumMod val="75000"/>
                  </a:schemeClr>
                </a:solidFill>
                <a:latin typeface="Times New Roman" pitchFamily="18" charset="0"/>
                <a:cs typeface="Times New Roman" pitchFamily="18" charset="0"/>
              </a:rPr>
              <a:t>трехраздельная</a:t>
            </a:r>
            <a:r>
              <a:rPr lang="ru-RU" b="1" dirty="0" smtClean="0">
                <a:solidFill>
                  <a:schemeClr val="tx2">
                    <a:lumMod val="75000"/>
                  </a:schemeClr>
                </a:solidFill>
                <a:latin typeface="Times New Roman" pitchFamily="18" charset="0"/>
                <a:cs typeface="Times New Roman" pitchFamily="18" charset="0"/>
              </a:rPr>
              <a:t>.</a:t>
            </a:r>
          </a:p>
          <a:p>
            <a:pPr marL="0" indent="342900" fontAlgn="base">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Однолетнее растение, яровой сорняк крупного размера, его стебель деревенеет к осени. Имеет много сходных свойств с амброзией полыннолистной, отличаясь ранним вызреванием, более крупным размерам семян и их плавучестью, в силу чего начало заражения происходит в низинных, подтопляемых местностях. Распространение, вред и методы борьбы с этим сорняком такие же, но этот вид сорняка лучше уничтожается химическими средствами, т.к. поверхность листа у него больше.</a:t>
            </a:r>
          </a:p>
          <a:p>
            <a:pPr marL="0" indent="342900" fontAlgn="base">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Амброзия многолетняя.</a:t>
            </a:r>
          </a:p>
          <a:p>
            <a:pPr marL="0" indent="342900" fontAlgn="base">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Многолетний, корнеотпрысковый сорняк. Главный корень растения стержневой, имеет многочисленные отростки, из которых вырастают новые надземные побеги. Часто встречается на пастбищах, лугах. Не вытесняется многолетними травами, корневища растений устойчивы к морозам. Этот сорняк трудно искоренить, вызывает снижение урожайности и качества культурных растений, ослабляет продуктивность пастбищ, т.к. этот сорняк не употребляется в пищу скотом. Пыльца многолетней амброзии сильнейший аллерген</a:t>
            </a:r>
          </a:p>
          <a:p>
            <a:pPr>
              <a:buNone/>
            </a:pPr>
            <a:endParaRPr lang="ru-RU" dirty="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мброзия.png"/>
          <p:cNvPicPr>
            <a:picLocks noGrp="1" noChangeAspect="1"/>
          </p:cNvPicPr>
          <p:nvPr>
            <p:ph idx="1"/>
          </p:nvPr>
        </p:nvPicPr>
        <p:blipFill>
          <a:blip r:embed="rId2"/>
          <a:stretch>
            <a:fillRect/>
          </a:stretch>
        </p:blipFill>
        <p:spPr>
          <a:xfrm>
            <a:off x="142844" y="142853"/>
            <a:ext cx="4226090" cy="6000792"/>
          </a:xfrm>
        </p:spPr>
      </p:pic>
      <p:pic>
        <p:nvPicPr>
          <p:cNvPr id="1026" name="Picture 2"/>
          <p:cNvPicPr>
            <a:picLocks noChangeAspect="1" noChangeArrowheads="1"/>
          </p:cNvPicPr>
          <p:nvPr/>
        </p:nvPicPr>
        <p:blipFill>
          <a:blip r:embed="rId3"/>
          <a:srcRect/>
          <a:stretch>
            <a:fillRect/>
          </a:stretch>
        </p:blipFill>
        <p:spPr bwMode="auto">
          <a:xfrm>
            <a:off x="4929190" y="285728"/>
            <a:ext cx="3810000" cy="5626100"/>
          </a:xfrm>
          <a:prstGeom prst="rect">
            <a:avLst/>
          </a:prstGeom>
          <a:noFill/>
          <a:ln w="9525">
            <a:noFill/>
            <a:miter lim="800000"/>
            <a:headEnd/>
            <a:tailEnd/>
          </a:ln>
          <a:effectLst/>
        </p:spPr>
      </p:pic>
      <p:sp>
        <p:nvSpPr>
          <p:cNvPr id="6" name="TextBox 5"/>
          <p:cNvSpPr txBox="1"/>
          <p:nvPr/>
        </p:nvSpPr>
        <p:spPr>
          <a:xfrm>
            <a:off x="4857752" y="6143644"/>
            <a:ext cx="3786214" cy="461665"/>
          </a:xfrm>
          <a:prstGeom prst="rect">
            <a:avLst/>
          </a:prstGeom>
          <a:noFill/>
        </p:spPr>
        <p:txBody>
          <a:bodyPr wrap="square" rtlCol="0">
            <a:spAutoFit/>
          </a:bodyPr>
          <a:lstStyle/>
          <a:p>
            <a:pPr algn="ctr"/>
            <a:r>
              <a:rPr lang="ru-RU" sz="2400" dirty="0" smtClean="0">
                <a:solidFill>
                  <a:schemeClr val="tx2">
                    <a:lumMod val="75000"/>
                  </a:schemeClr>
                </a:solidFill>
                <a:latin typeface="Times New Roman" pitchFamily="18" charset="0"/>
                <a:cs typeface="Times New Roman" pitchFamily="18" charset="0"/>
              </a:rPr>
              <a:t>Амброзия </a:t>
            </a:r>
            <a:r>
              <a:rPr lang="ru-RU" sz="2400" dirty="0" err="1" smtClean="0">
                <a:solidFill>
                  <a:schemeClr val="tx2">
                    <a:lumMod val="75000"/>
                  </a:schemeClr>
                </a:solidFill>
                <a:latin typeface="Times New Roman" pitchFamily="18" charset="0"/>
                <a:cs typeface="Times New Roman" pitchFamily="18" charset="0"/>
              </a:rPr>
              <a:t>трехраздельная</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ноголетняя.jpg"/>
          <p:cNvPicPr>
            <a:picLocks noGrp="1" noChangeAspect="1"/>
          </p:cNvPicPr>
          <p:nvPr>
            <p:ph idx="1"/>
          </p:nvPr>
        </p:nvPicPr>
        <p:blipFill>
          <a:blip r:embed="rId2"/>
          <a:stretch>
            <a:fillRect/>
          </a:stretch>
        </p:blipFill>
        <p:spPr>
          <a:xfrm>
            <a:off x="571472" y="571480"/>
            <a:ext cx="8032758" cy="5357850"/>
          </a:xfrm>
        </p:spPr>
      </p:pic>
      <p:sp>
        <p:nvSpPr>
          <p:cNvPr id="5" name="TextBox 4"/>
          <p:cNvSpPr txBox="1"/>
          <p:nvPr/>
        </p:nvSpPr>
        <p:spPr>
          <a:xfrm>
            <a:off x="2357422" y="6072206"/>
            <a:ext cx="4214842" cy="584775"/>
          </a:xfrm>
          <a:prstGeom prst="rect">
            <a:avLst/>
          </a:prstGeom>
          <a:noFill/>
        </p:spPr>
        <p:txBody>
          <a:bodyPr wrap="square" rtlCol="0">
            <a:spAutoFit/>
          </a:bodyPr>
          <a:lstStyle/>
          <a:p>
            <a:r>
              <a:rPr lang="ru-RU" sz="3200" dirty="0" smtClean="0">
                <a:solidFill>
                  <a:schemeClr val="tx2">
                    <a:lumMod val="75000"/>
                  </a:schemeClr>
                </a:solidFill>
                <a:latin typeface="Times New Roman" pitchFamily="18" charset="0"/>
                <a:cs typeface="Times New Roman" pitchFamily="18" charset="0"/>
              </a:rPr>
              <a:t>Амброзия многолетняя</a:t>
            </a:r>
            <a:endParaRPr lang="ru-RU" sz="3200"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357982"/>
          </a:xfrm>
        </p:spPr>
        <p:txBody>
          <a:bodyPr>
            <a:normAutofit fontScale="62500" lnSpcReduction="20000"/>
          </a:bodyPr>
          <a:lstStyle/>
          <a:p>
            <a:pPr marL="0" indent="342900" fontAlgn="base">
              <a:lnSpc>
                <a:spcPct val="120000"/>
              </a:lnSpc>
              <a:spcBef>
                <a:spcPts val="0"/>
              </a:spcBef>
              <a:buNone/>
            </a:pPr>
            <a:r>
              <a:rPr lang="ru-RU" b="1" dirty="0" smtClean="0">
                <a:solidFill>
                  <a:schemeClr val="tx2">
                    <a:lumMod val="75000"/>
                  </a:schemeClr>
                </a:solidFill>
                <a:latin typeface="Times New Roman" pitchFamily="18" charset="0"/>
                <a:cs typeface="Times New Roman" pitchFamily="18" charset="0"/>
              </a:rPr>
              <a:t>Паслен колючий.</a:t>
            </a:r>
            <a:endParaRPr lang="ru-RU" dirty="0" smtClean="0">
              <a:solidFill>
                <a:schemeClr val="tx2">
                  <a:lumMod val="75000"/>
                </a:schemeClr>
              </a:solidFill>
              <a:latin typeface="Times New Roman" pitchFamily="18" charset="0"/>
              <a:cs typeface="Times New Roman" pitchFamily="18" charset="0"/>
            </a:endParaRPr>
          </a:p>
          <a:p>
            <a:pPr marL="0" indent="342900" fontAlgn="base">
              <a:lnSpc>
                <a:spcPct val="120000"/>
              </a:lnSpc>
              <a:spcBef>
                <a:spcPts val="0"/>
              </a:spcBef>
              <a:buNone/>
            </a:pPr>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Все </a:t>
            </a:r>
            <a:r>
              <a:rPr lang="ru-RU" dirty="0" smtClean="0">
                <a:solidFill>
                  <a:schemeClr val="tx2">
                    <a:lumMod val="75000"/>
                  </a:schemeClr>
                </a:solidFill>
                <a:latin typeface="Times New Roman" pitchFamily="18" charset="0"/>
                <a:cs typeface="Times New Roman" pitchFamily="18" charset="0"/>
              </a:rPr>
              <a:t>части растения густо усажены шипами. Диаметр одного растения порядка 70 см, плодоносит с августа по октябрь. На каждом растении вызревает около 180 ягод, в каждой из которой, находится от 50 до 120 семян, которые приобретают всхожесть после зимовки и сохраняют ее 7-10 лет. После вызревания семян, растение обламывается и перекатывается на большие расстояния. Семена сорняка разносятся ветром, перемещаются на колесах автотранспорта. Главный корень растения прорастает в почву на глубину 3 метра. При благоприятных условиях, наземная часть сорняка наращивает огромную зеленую массу высотой около метра. Произрастает на обочинах, пустырях, вытесняя оттуда все прочие травы. Недостаток света в начале вегетации растения действует на него угнетающе. Засоряет посевы, пастбища, огороды и сады. Разветвленная корневая система сорняка лишает культурные растения питания и воды. Потери урожая на зараженных участках составляет 40-50%. Листья паслена ядовиты, а колючки повреждают ЖКТ животных и ранят ротовую полость. Паслен служит растением — хозяином для картофельной моли, колорадского жука и некоторых вирусов.</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1380</Words>
  <PresentationFormat>Экран (4:3)</PresentationFormat>
  <Paragraphs>44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Карантинные сорные растения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Карантинные сорные растения</dc:title>
  <dc:creator>Оля</dc:creator>
  <cp:lastModifiedBy>Оля</cp:lastModifiedBy>
  <cp:revision>19</cp:revision>
  <dcterms:created xsi:type="dcterms:W3CDTF">2022-03-30T07:38:09Z</dcterms:created>
  <dcterms:modified xsi:type="dcterms:W3CDTF">2022-03-30T10:45:27Z</dcterms:modified>
</cp:coreProperties>
</file>